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8"/>
  </p:notesMasterIdLst>
  <p:handoutMasterIdLst>
    <p:handoutMasterId r:id="rId149"/>
  </p:handoutMasterIdLst>
  <p:sldIdLst>
    <p:sldId id="401"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402" r:id="rId16"/>
    <p:sldId id="403" r:id="rId17"/>
    <p:sldId id="273" r:id="rId18"/>
    <p:sldId id="274" r:id="rId19"/>
    <p:sldId id="275" r:id="rId20"/>
    <p:sldId id="276" r:id="rId21"/>
    <p:sldId id="277" r:id="rId22"/>
    <p:sldId id="278" r:id="rId23"/>
    <p:sldId id="407"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404" r:id="rId70"/>
    <p:sldId id="325" r:id="rId71"/>
    <p:sldId id="405" r:id="rId72"/>
    <p:sldId id="326" r:id="rId73"/>
    <p:sldId id="327" r:id="rId74"/>
    <p:sldId id="329" r:id="rId75"/>
    <p:sldId id="330" r:id="rId76"/>
    <p:sldId id="331" r:id="rId77"/>
    <p:sldId id="332" r:id="rId78"/>
    <p:sldId id="406"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59" autoAdjust="0"/>
    <p:restoredTop sz="86421" autoAdjust="0"/>
  </p:normalViewPr>
  <p:slideViewPr>
    <p:cSldViewPr>
      <p:cViewPr varScale="1">
        <p:scale>
          <a:sx n="76" d="100"/>
          <a:sy n="76" d="100"/>
        </p:scale>
        <p:origin x="1782" y="96"/>
      </p:cViewPr>
      <p:guideLst>
        <p:guide orient="horz" pos="1008"/>
        <p:guide pos="288"/>
      </p:guideLst>
    </p:cSldViewPr>
  </p:slideViewPr>
  <p:outlineViewPr>
    <p:cViewPr>
      <p:scale>
        <a:sx n="33" d="100"/>
        <a:sy n="33" d="100"/>
      </p:scale>
      <p:origin x="0" y="91806"/>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handoutMaster" Target="handoutMasters/handout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8/14/2019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8/14/2019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6"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5 -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5 -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5" name="TextBox 14"/>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lang="en-US" sz="2800" kern="1200" dirty="0">
                <a:solidFill>
                  <a:schemeClr val="tx1"/>
                </a:solidFill>
                <a:latin typeface="+mn-lt"/>
                <a:ea typeface="+mn-ea"/>
                <a:cs typeface="+mn-cs"/>
              </a:defRPr>
            </a:lvl1pPr>
            <a:lvl2pPr marL="569913" indent="-285750">
              <a:buClr>
                <a:srgbClr val="007FA3"/>
              </a:buClr>
              <a:defRPr lang="en-US" sz="2400" kern="1200" dirty="0">
                <a:solidFill>
                  <a:schemeClr val="tx1"/>
                </a:solidFill>
                <a:latin typeface="+mn-lt"/>
                <a:ea typeface="+mn-ea"/>
                <a:cs typeface="+mn-cs"/>
              </a:defRPr>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marL="256032" lvl="0" indent="-256032" algn="l" defTabSz="914400" rtl="0" eaLnBrk="1" latinLnBrk="0" hangingPunct="1">
              <a:spcBef>
                <a:spcPts val="1500"/>
              </a:spcBef>
              <a:buClr>
                <a:srgbClr val="007FA3"/>
              </a:buClr>
              <a:buSzPct val="100000"/>
              <a:buFont typeface="Arial" panose="020B0604020202020204" pitchFamily="34" charset="0"/>
              <a:buChar char="•"/>
            </a:pPr>
            <a:r>
              <a:rPr lang="en-US" dirty="0"/>
              <a:t>Click to edit Master text styles</a:t>
            </a:r>
          </a:p>
          <a:p>
            <a:pPr marL="742950" lvl="1" indent="-285750" algn="l" defTabSz="914400" rtl="0" eaLnBrk="1" latinLnBrk="0" hangingPunct="1">
              <a:spcBef>
                <a:spcPts val="600"/>
              </a:spcBef>
              <a:buClr>
                <a:srgbClr val="007FA3"/>
              </a:buClr>
              <a:buFont typeface="Arial" panose="020B0604020202020204" pitchFamily="34" charset="0"/>
              <a:buChar char="–"/>
            </a:pPr>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3" name="TextBox 12"/>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4"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5"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5 -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0" name="TextBox 9"/>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1"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2"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5 -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16" name="Text Placeholder 15"/>
          <p:cNvSpPr>
            <a:spLocks noGrp="1"/>
          </p:cNvSpPr>
          <p:nvPr>
            <p:ph type="body" sz="quarter" idx="18"/>
          </p:nvPr>
        </p:nvSpPr>
        <p:spPr>
          <a:xfrm>
            <a:off x="457200" y="1457450"/>
            <a:ext cx="82296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p:cNvSpPr>
            <a:spLocks noGrp="1"/>
          </p:cNvSpPr>
          <p:nvPr>
            <p:ph type="body" idx="1" hasCustomPrompt="1"/>
          </p:nvPr>
        </p:nvSpPr>
        <p:spPr>
          <a:xfrm>
            <a:off x="45720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4" name="Content Placeholder 3"/>
          <p:cNvSpPr>
            <a:spLocks noGrp="1"/>
          </p:cNvSpPr>
          <p:nvPr>
            <p:ph sz="half" idx="2" hasCustomPrompt="1"/>
          </p:nvPr>
        </p:nvSpPr>
        <p:spPr>
          <a:xfrm>
            <a:off x="3291114" y="160194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5" name="Text Placeholder 4"/>
          <p:cNvSpPr>
            <a:spLocks noGrp="1"/>
          </p:cNvSpPr>
          <p:nvPr>
            <p:ph type="body" sz="quarter" idx="3" hasCustomPrompt="1"/>
          </p:nvPr>
        </p:nvSpPr>
        <p:spPr>
          <a:xfrm>
            <a:off x="612648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6" name="Content Placeholder 5"/>
          <p:cNvSpPr>
            <a:spLocks noGrp="1"/>
          </p:cNvSpPr>
          <p:nvPr>
            <p:ph sz="quarter" idx="4" hasCustomPrompt="1"/>
          </p:nvPr>
        </p:nvSpPr>
        <p:spPr>
          <a:xfrm>
            <a:off x="457200"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0" name="Content Placeholder 3"/>
          <p:cNvSpPr>
            <a:spLocks noGrp="1"/>
          </p:cNvSpPr>
          <p:nvPr>
            <p:ph sz="half" idx="13" hasCustomPrompt="1"/>
          </p:nvPr>
        </p:nvSpPr>
        <p:spPr>
          <a:xfrm>
            <a:off x="3300984" y="317565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1" name="Content Placeholder 5"/>
          <p:cNvSpPr>
            <a:spLocks noGrp="1"/>
          </p:cNvSpPr>
          <p:nvPr>
            <p:ph sz="quarter" idx="14" hasCustomPrompt="1"/>
          </p:nvPr>
        </p:nvSpPr>
        <p:spPr>
          <a:xfrm>
            <a:off x="6128658" y="3171876"/>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2" name="Content Placeholder 5"/>
          <p:cNvSpPr>
            <a:spLocks noGrp="1"/>
          </p:cNvSpPr>
          <p:nvPr>
            <p:ph sz="quarter" idx="15" hasCustomPrompt="1"/>
          </p:nvPr>
        </p:nvSpPr>
        <p:spPr>
          <a:xfrm>
            <a:off x="457200"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Content Placeholder 5"/>
          <p:cNvSpPr>
            <a:spLocks noGrp="1"/>
          </p:cNvSpPr>
          <p:nvPr>
            <p:ph sz="quarter" idx="16" hasCustomPrompt="1"/>
          </p:nvPr>
        </p:nvSpPr>
        <p:spPr>
          <a:xfrm>
            <a:off x="3299388" y="4761264"/>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4" name="Content Placeholder 5"/>
          <p:cNvSpPr>
            <a:spLocks noGrp="1"/>
          </p:cNvSpPr>
          <p:nvPr>
            <p:ph sz="quarter" idx="17" hasCustomPrompt="1"/>
          </p:nvPr>
        </p:nvSpPr>
        <p:spPr>
          <a:xfrm>
            <a:off x="6128658" y="4764312"/>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8" name="Footer Placeholder 7"/>
          <p:cNvSpPr>
            <a:spLocks noGrp="1"/>
          </p:cNvSpPr>
          <p:nvPr>
            <p:ph type="ftr" sz="quarter" idx="11"/>
          </p:nvPr>
        </p:nvSpPr>
        <p:spPr/>
        <p:txBody>
          <a:bodyPr/>
          <a:lstStyle>
            <a:lvl1pPr>
              <a:buFont typeface="Arial" pitchFamily="34" charset="0"/>
              <a:buNone/>
              <a:defRPr/>
            </a:lvl1pPr>
          </a:lstStyle>
          <a:p>
            <a:endParaRPr lang="en-US"/>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212771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800"/>
            </a:lvl1pPr>
            <a:lvl2pPr>
              <a:buClr>
                <a:srgbClr val="007FA3"/>
              </a:buClr>
              <a:defRPr sz="2400"/>
            </a:lvl2pPr>
            <a:lvl3pPr>
              <a:buClr>
                <a:srgbClr val="007FA3"/>
              </a:buClr>
              <a:defRPr sz="2000"/>
            </a:lvl3pPr>
            <a:lvl4pPr>
              <a:buClr>
                <a:srgbClr val="007FA3"/>
              </a:buClr>
              <a:defRPr sz="2000"/>
            </a:lvl4pPr>
            <a:lvl5pPr>
              <a:buClr>
                <a:srgbClr val="007FA3"/>
              </a:buClr>
              <a:defRPr sz="2000"/>
            </a:lvl5pPr>
            <a:lvl6pPr>
              <a:buClr>
                <a:srgbClr val="007FA3"/>
              </a:buClr>
              <a:defRPr sz="2000"/>
            </a:lvl6pPr>
            <a:lvl7pPr>
              <a:buClr>
                <a:srgbClr val="007FA3"/>
              </a:buClr>
              <a:defRPr sz="2000"/>
            </a:lvl7pPr>
            <a:lvl8pPr>
              <a:buClr>
                <a:srgbClr val="007FA3"/>
              </a:buClr>
              <a:defRPr sz="2000"/>
            </a:lvl8pPr>
            <a:lvl9pPr>
              <a:buClr>
                <a:srgbClr val="007FA3"/>
              </a:buCl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1" name="Text Placeholder 2"/>
          <p:cNvSpPr>
            <a:spLocks noGrp="1"/>
          </p:cNvSpPr>
          <p:nvPr>
            <p:ph type="body" idx="13"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2"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3"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1210909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2800"/>
            </a:lvl1pPr>
            <a:lvl2pPr>
              <a:defRPr sz="2400"/>
            </a:lvl2pPr>
            <a:lvl3pPr>
              <a:defRPr sz="2000"/>
            </a:lvl3pPr>
            <a:lvl4pPr>
              <a:defRPr sz="2000"/>
            </a:lvl4pPr>
            <a:lvl5pPr>
              <a:defRPr sz="20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6"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7"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8"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Tree>
    <p:extLst>
      <p:ext uri="{BB962C8B-B14F-4D97-AF65-F5344CB8AC3E}">
        <p14:creationId xmlns:p14="http://schemas.microsoft.com/office/powerpoint/2010/main" val="315479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8/14/2019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
        <p:nvSpPr>
          <p:cNvPr id="12" name="Text Placeholder 2"/>
          <p:cNvSpPr>
            <a:spLocks noGrp="1"/>
          </p:cNvSpPr>
          <p:nvPr>
            <p:ph type="body" idx="14" hasCustomPrompt="1"/>
          </p:nvPr>
        </p:nvSpPr>
        <p:spPr>
          <a:xfrm>
            <a:off x="6126480" y="160020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3" name="Content Placeholder 3"/>
          <p:cNvSpPr>
            <a:spLocks noGrp="1"/>
          </p:cNvSpPr>
          <p:nvPr>
            <p:ph sz="half" idx="2" hasCustomPrompt="1"/>
          </p:nvPr>
        </p:nvSpPr>
        <p:spPr>
          <a:xfrm>
            <a:off x="457200" y="1600200"/>
            <a:ext cx="2560320" cy="1463040"/>
          </a:xfrm>
          <a:solidFill>
            <a:srgbClr val="C5F3FF"/>
          </a:solidFill>
          <a:ln>
            <a:solidFill>
              <a:srgbClr val="007FA3"/>
            </a:solidFill>
          </a:ln>
        </p:spPr>
        <p:txBody>
          <a:bodyPr lIns="91440" tIns="91440" rIns="91440" bIns="91440" anchor="ctr" anchorCtr="0"/>
          <a:lstStyle>
            <a:lvl1pPr algn="ctr">
              <a:buNone/>
              <a:defRPr sz="2200"/>
            </a:lvl1pPr>
            <a:lvl2pPr>
              <a:buNone/>
              <a:defRPr/>
            </a:lvl2pPr>
            <a:lvl3pPr>
              <a:buNone/>
              <a:defRPr/>
            </a:lvl3pPr>
            <a:lvl4pPr>
              <a:buNone/>
              <a:defRPr/>
            </a:lvl4pPr>
            <a:lvl5pPr>
              <a:buNone/>
              <a:defRPr/>
            </a:lvl5pPr>
          </a:lstStyle>
          <a:p>
            <a:pPr lvl="0"/>
            <a:r>
              <a:rPr lang="en-US" dirty="0"/>
              <a:t>Text</a:t>
            </a:r>
          </a:p>
        </p:txBody>
      </p:sp>
      <p:sp>
        <p:nvSpPr>
          <p:cNvPr id="17" name="Text Placeholder 4"/>
          <p:cNvSpPr>
            <a:spLocks noGrp="1"/>
          </p:cNvSpPr>
          <p:nvPr>
            <p:ph type="body" sz="quarter" idx="3" hasCustomPrompt="1"/>
          </p:nvPr>
        </p:nvSpPr>
        <p:spPr>
          <a:xfrm>
            <a:off x="3291840" y="1599180"/>
            <a:ext cx="2560320" cy="1463040"/>
          </a:xfrm>
          <a:solidFill>
            <a:srgbClr val="C5F3FF"/>
          </a:solidFill>
          <a:ln>
            <a:solidFill>
              <a:srgbClr val="007FA3"/>
            </a:solidFill>
          </a:ln>
        </p:spPr>
        <p:txBody>
          <a:bodyPr lIns="91440" tIns="91440" rIns="91440" bIns="91440" anchor="ctr" anchorCtr="0"/>
          <a:lstStyle>
            <a:lvl1pPr marL="0" indent="0" algn="ctr">
              <a:buFont typeface="Arial" pitchFamily="34" charse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Text</a:t>
            </a:r>
          </a:p>
        </p:txBody>
      </p:sp>
      <p:sp>
        <p:nvSpPr>
          <p:cNvPr id="14" name="TextBox 13"/>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15"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9"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5 -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35256"/>
            <a:ext cx="8229600" cy="1097280"/>
          </a:xfrm>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57200" y="1869149"/>
            <a:ext cx="8229600" cy="4248459"/>
          </a:xfrm>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8/14/2019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
        <p:nvSpPr>
          <p:cNvPr id="12" name="Text Placeholder 11"/>
          <p:cNvSpPr>
            <a:spLocks noGrp="1"/>
          </p:cNvSpPr>
          <p:nvPr>
            <p:ph type="body" sz="quarter" idx="13" hasCustomPrompt="1"/>
          </p:nvPr>
        </p:nvSpPr>
        <p:spPr>
          <a:xfrm>
            <a:off x="457200" y="1183944"/>
            <a:ext cx="8229600" cy="457200"/>
          </a:xfrm>
        </p:spPr>
        <p:txBody>
          <a:bodyPr/>
          <a:lstStyle>
            <a:lvl1pPr algn="l" defTabSz="914400" rtl="0" eaLnBrk="1" latinLnBrk="0" hangingPunct="1">
              <a:lnSpc>
                <a:spcPct val="100000"/>
              </a:lnSpc>
              <a:spcBef>
                <a:spcPct val="0"/>
              </a:spcBef>
              <a:buNone/>
              <a:defRPr lang="en-US" sz="2400" b="1" kern="1200" dirty="0">
                <a:solidFill>
                  <a:srgbClr val="007FA3"/>
                </a:solidFill>
                <a:latin typeface="Times New Roman" panose="02020603050405020304" pitchFamily="18" charset="0"/>
                <a:ea typeface="+mj-ea"/>
                <a:cs typeface="Times New Roman" panose="02020603050405020304" pitchFamily="18" charset="0"/>
              </a:defRPr>
            </a:lvl1pPr>
          </a:lstStyle>
          <a:p>
            <a:pPr lvl="0"/>
            <a:r>
              <a:rPr lang="en-US" dirty="0"/>
              <a:t>Click to edit Master title style</a:t>
            </a:r>
          </a:p>
        </p:txBody>
      </p:sp>
      <p:sp>
        <p:nvSpPr>
          <p:cNvPr id="11" name="Rectangle 10"/>
          <p:cNvSpPr/>
          <p:nvPr userDrawn="1"/>
        </p:nvSpPr>
        <p:spPr>
          <a:xfrm>
            <a:off x="228600" y="1641144"/>
            <a:ext cx="4572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210909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3288" y="1447800"/>
            <a:ext cx="3966312"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3288" y="2271712"/>
            <a:ext cx="3966312"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2400"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Tree>
    <p:extLst>
      <p:ext uri="{BB962C8B-B14F-4D97-AF65-F5344CB8AC3E}">
        <p14:creationId xmlns:p14="http://schemas.microsoft.com/office/powerpoint/2010/main" val="1250598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
            <a:ext cx="8229600" cy="1097280"/>
          </a:xfrm>
        </p:spPr>
        <p:txBody>
          <a:bodyPr/>
          <a:lstStyle/>
          <a:p>
            <a:r>
              <a:rPr lang="en-US" dirty="0"/>
              <a:t>Click to edit Master title style</a:t>
            </a:r>
          </a:p>
        </p:txBody>
      </p:sp>
      <p:sp>
        <p:nvSpPr>
          <p:cNvPr id="3" name="Text Placeholder 2"/>
          <p:cNvSpPr>
            <a:spLocks noGrp="1"/>
          </p:cNvSpPr>
          <p:nvPr>
            <p:ph type="body" idx="1"/>
          </p:nvPr>
        </p:nvSpPr>
        <p:spPr>
          <a:xfrm>
            <a:off x="457200" y="1447800"/>
            <a:ext cx="3962400"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457200" y="2271712"/>
            <a:ext cx="3962400"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724401" y="1447800"/>
            <a:ext cx="3965124" cy="823912"/>
          </a:xfrm>
        </p:spPr>
        <p:txBody>
          <a:bodyPr anchor="ctr"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4724401" y="2271712"/>
            <a:ext cx="3965124" cy="16097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E0DBC1D4-5704-45BB-BA8B-9B7E98161C8B}" type="datetimeFigureOut">
              <a:rPr lang="en-US" smtClean="0"/>
              <a:pPr/>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04A2B-EE51-41D7-B879-F8E5E9C51050}" type="slidenum">
              <a:rPr lang="en-US" smtClean="0"/>
              <a:pPr/>
              <a:t>‹#›</a:t>
            </a:fld>
            <a:endParaRPr lang="en-US"/>
          </a:p>
        </p:txBody>
      </p:sp>
      <p:sp>
        <p:nvSpPr>
          <p:cNvPr id="10" name="Content Placeholder 3"/>
          <p:cNvSpPr>
            <a:spLocks noGrp="1"/>
          </p:cNvSpPr>
          <p:nvPr>
            <p:ph sz="half" idx="13"/>
          </p:nvPr>
        </p:nvSpPr>
        <p:spPr>
          <a:xfrm>
            <a:off x="458730" y="4044721"/>
            <a:ext cx="3962400"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5"/>
          <p:cNvSpPr>
            <a:spLocks noGrp="1"/>
          </p:cNvSpPr>
          <p:nvPr>
            <p:ph sz="quarter" idx="14"/>
          </p:nvPr>
        </p:nvSpPr>
        <p:spPr>
          <a:xfrm>
            <a:off x="4732563" y="4055609"/>
            <a:ext cx="3965124" cy="18557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5103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903514"/>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447800"/>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8/14/2019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443972" y="6429709"/>
            <a:ext cx="917999" cy="279914"/>
          </a:xfrm>
          <a:prstGeom prst="rect">
            <a:avLst/>
          </a:prstGeom>
          <a:noFill/>
          <a:ln>
            <a:noFill/>
          </a:ln>
        </p:spPr>
      </p:pic>
      <p:sp>
        <p:nvSpPr>
          <p:cNvPr id="13"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5 -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
        <p:nvSpPr>
          <p:cNvPr id="17" name="Text Placeholder 13"/>
          <p:cNvSpPr>
            <a:spLocks noGrp="1"/>
          </p:cNvSpPr>
          <p:nvPr>
            <p:ph type="body" sz="quarter" idx="16" hasCustomPrompt="1"/>
          </p:nvPr>
        </p:nvSpPr>
        <p:spPr>
          <a:xfrm>
            <a:off x="1499616" y="6428232"/>
            <a:ext cx="6172200" cy="274320"/>
          </a:xfrm>
        </p:spPr>
        <p:txBody>
          <a:bodyPr lIns="91440" tIns="45720" rIns="91440" bIns="45720"/>
          <a:lstStyle>
            <a:lvl1pPr marL="0" marR="0" indent="0" algn="ctr" defTabSz="914400" rtl="0" eaLnBrk="1" fontAlgn="auto" latinLnBrk="0" hangingPunct="1">
              <a:lnSpc>
                <a:spcPct val="100000"/>
              </a:lnSpc>
              <a:spcBef>
                <a:spcPts val="0"/>
              </a:spcBef>
              <a:spcAft>
                <a:spcPts val="0"/>
              </a:spcAft>
              <a:buClrTx/>
              <a:buSzTx/>
              <a:buFontTx/>
              <a:buNone/>
              <a:tabLst/>
              <a:defRPr lang="en-US" altLang="en-US" sz="1200" b="0" kern="1200">
                <a:solidFill>
                  <a:schemeClr val="tx1"/>
                </a:solidFill>
                <a:latin typeface="Verdana"/>
                <a:ea typeface="Verdana" panose="020B0604030504040204" pitchFamily="34" charset="0"/>
                <a:cs typeface="Verdana" panose="020B0604030504040204" pitchFamily="34" charset="0"/>
              </a:defRPr>
            </a:lvl1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2017 Pearson Canada Inc.</a:t>
            </a:r>
          </a:p>
        </p:txBody>
      </p:sp>
    </p:spTree>
    <p:extLst>
      <p:ext uri="{BB962C8B-B14F-4D97-AF65-F5344CB8AC3E}">
        <p14:creationId xmlns:p14="http://schemas.microsoft.com/office/powerpoint/2010/main" val="524414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8/14/2019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8" name="TextBox 7"/>
          <p:cNvSpPr txBox="1"/>
          <p:nvPr userDrawn="1"/>
        </p:nvSpPr>
        <p:spPr>
          <a:xfrm>
            <a:off x="1502228" y="6429974"/>
            <a:ext cx="6172200" cy="276999"/>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200" b="0" kern="1200" dirty="0">
                <a:solidFill>
                  <a:schemeClr val="tx1"/>
                </a:solidFill>
                <a:latin typeface="Verdana"/>
                <a:ea typeface="Verdana" panose="020B0604030504040204" pitchFamily="34" charset="0"/>
                <a:cs typeface="Verdana" panose="020B0604030504040204" pitchFamily="34" charset="0"/>
              </a:rPr>
              <a:t>Copyright © 2020 Pearson Canada Inc.</a:t>
            </a:r>
          </a:p>
        </p:txBody>
      </p:sp>
      <p:pic>
        <p:nvPicPr>
          <p:cNvPr id="9" name="Shape 15" descr="Pearson Logo"/>
          <p:cNvPicPr preferRelativeResize="0"/>
          <p:nvPr userDrawn="1"/>
        </p:nvPicPr>
        <p:blipFill rotWithShape="1">
          <a:blip r:embed="rId20" cstate="print">
            <a:alphaModFix/>
          </a:blip>
          <a:srcRect/>
          <a:stretch/>
        </p:blipFill>
        <p:spPr>
          <a:xfrm>
            <a:off x="443972" y="6429709"/>
            <a:ext cx="917999" cy="279914"/>
          </a:xfrm>
          <a:prstGeom prst="rect">
            <a:avLst/>
          </a:prstGeom>
          <a:noFill/>
          <a:ln>
            <a:noFill/>
          </a:ln>
        </p:spPr>
      </p:pic>
      <p:sp>
        <p:nvSpPr>
          <p:cNvPr id="10" name="Slide Number Placeholder 4"/>
          <p:cNvSpPr txBox="1">
            <a:spLocks/>
          </p:cNvSpPr>
          <p:nvPr userDrawn="1"/>
        </p:nvSpPr>
        <p:spPr>
          <a:xfrm>
            <a:off x="7881256" y="6428232"/>
            <a:ext cx="914400" cy="201168"/>
          </a:xfrm>
          <a:prstGeom prst="rect">
            <a:avLst/>
          </a:prstGeo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altLang="en-US" sz="1200" b="0" kern="1200" noProof="0" dirty="0">
                <a:solidFill>
                  <a:schemeClr val="tx1"/>
                </a:solidFill>
                <a:latin typeface="Verdana" pitchFamily="34" charset="0"/>
                <a:ea typeface="Verdana" pitchFamily="34" charset="0"/>
                <a:cs typeface="Verdana" pitchFamily="34" charset="0"/>
              </a:rPr>
              <a:t>5 - </a:t>
            </a:r>
            <a:fld id="{876BFF75-7A20-4B22-803D-E5D1449082FD}" type="slidenum">
              <a:rPr lang="en-US" altLang="en-US" sz="1200" b="0" kern="1200" noProof="0" smtClean="0">
                <a:solidFill>
                  <a:schemeClr val="tx1"/>
                </a:solidFill>
                <a:latin typeface="Verdana" pitchFamily="34" charset="0"/>
                <a:ea typeface="Verdana" pitchFamily="34" charset="0"/>
                <a:cs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altLang="en-US" sz="1200" b="0" kern="1200" noProof="0" dirty="0">
              <a:solidFill>
                <a:schemeClr val="tx1"/>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2" r:id="rId11"/>
    <p:sldLayoutId id="2147483663" r:id="rId12"/>
    <p:sldLayoutId id="2147483664" r:id="rId13"/>
    <p:sldLayoutId id="2147483665" r:id="rId14"/>
    <p:sldLayoutId id="2147483668" r:id="rId15"/>
    <p:sldLayoutId id="2147483669" r:id="rId16"/>
    <p:sldLayoutId id="2147483670" r:id="rId17"/>
    <p:sldLayoutId id="2147483671" r:id="rId18"/>
  </p:sldLayoutIdLst>
  <p:txStyles>
    <p:titleStyle>
      <a:lvl1pPr algn="l" defTabSz="914400" rtl="0" eaLnBrk="1" latinLnBrk="0" hangingPunct="1">
        <a:lnSpc>
          <a:spcPct val="100000"/>
        </a:lnSpc>
        <a:spcBef>
          <a:spcPct val="0"/>
        </a:spcBef>
        <a:buNone/>
        <a:defRPr sz="3400" b="1" kern="1200">
          <a:solidFill>
            <a:srgbClr val="007FA3"/>
          </a:solidFill>
          <a:latin typeface="+mj-lt"/>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41929"/>
          </a:xfrm>
        </p:spPr>
        <p:txBody>
          <a:bodyPr/>
          <a:lstStyle/>
          <a:p>
            <a:r>
              <a:rPr lang="en-US" dirty="0"/>
              <a:t>Organizational </a:t>
            </a:r>
            <a:r>
              <a:rPr lang="en-US" dirty="0" err="1"/>
              <a:t>Behaviour</a:t>
            </a:r>
            <a:r>
              <a:rPr lang="en-US" dirty="0"/>
              <a:t>:</a:t>
            </a:r>
            <a:br>
              <a:rPr lang="en-US" dirty="0"/>
            </a:br>
            <a:r>
              <a:rPr lang="en-US" b="0" dirty="0"/>
              <a:t>Understanding and Managing Life at Work</a:t>
            </a:r>
          </a:p>
        </p:txBody>
      </p:sp>
      <p:sp>
        <p:nvSpPr>
          <p:cNvPr id="3" name="Text Placeholder 2"/>
          <p:cNvSpPr>
            <a:spLocks noGrp="1"/>
          </p:cNvSpPr>
          <p:nvPr>
            <p:ph type="body" sz="quarter" idx="13"/>
          </p:nvPr>
        </p:nvSpPr>
        <p:spPr>
          <a:xfrm>
            <a:off x="457200" y="1300531"/>
            <a:ext cx="8229600" cy="359857"/>
          </a:xfrm>
        </p:spPr>
        <p:txBody>
          <a:bodyPr/>
          <a:lstStyle/>
          <a:p>
            <a:r>
              <a:rPr lang="en-US" dirty="0"/>
              <a:t>Eleventh Edition</a:t>
            </a:r>
          </a:p>
        </p:txBody>
      </p:sp>
      <p:sp>
        <p:nvSpPr>
          <p:cNvPr id="4" name="Text Placeholder 3"/>
          <p:cNvSpPr>
            <a:spLocks noGrp="1"/>
          </p:cNvSpPr>
          <p:nvPr>
            <p:ph type="body" sz="quarter" idx="14"/>
          </p:nvPr>
        </p:nvSpPr>
        <p:spPr/>
        <p:txBody>
          <a:bodyPr/>
          <a:lstStyle/>
          <a:p>
            <a:r>
              <a:rPr lang="en-US" dirty="0"/>
              <a:t>Chapter 5</a:t>
            </a:r>
          </a:p>
        </p:txBody>
      </p:sp>
      <p:sp>
        <p:nvSpPr>
          <p:cNvPr id="5" name="Text Placeholder 4"/>
          <p:cNvSpPr>
            <a:spLocks noGrp="1"/>
          </p:cNvSpPr>
          <p:nvPr>
            <p:ph type="body" sz="quarter" idx="15"/>
          </p:nvPr>
        </p:nvSpPr>
        <p:spPr/>
        <p:txBody>
          <a:bodyPr/>
          <a:lstStyle/>
          <a:p>
            <a:pPr>
              <a:spcAft>
                <a:spcPct val="0"/>
              </a:spcAft>
            </a:pPr>
            <a:r>
              <a:rPr lang="en-US" altLang="en-US" dirty="0"/>
              <a:t>Theories of Work Motivation</a:t>
            </a:r>
          </a:p>
        </p:txBody>
      </p:sp>
      <p:sp>
        <p:nvSpPr>
          <p:cNvPr id="8" name="Text Placeholder 7"/>
          <p:cNvSpPr>
            <a:spLocks noGrp="1"/>
          </p:cNvSpPr>
          <p:nvPr>
            <p:ph type="body" sz="quarter" idx="16"/>
          </p:nvPr>
        </p:nvSpPr>
        <p:spPr/>
        <p:txBody>
          <a:bodyPr/>
          <a:lstStyle/>
          <a:p>
            <a:r>
              <a:rPr lang="en-US" altLang="en-US" dirty="0"/>
              <a:t>Copyright © 2020 Pearson Canada Inc.</a:t>
            </a:r>
          </a:p>
        </p:txBody>
      </p:sp>
      <p:pic>
        <p:nvPicPr>
          <p:cNvPr id="9" name="Picture 2" descr="Organizational Behaviour:&#10;Eleventh Edition by Gary hohan, Alan M. Sa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3429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398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pPr marL="1143000" indent="-1143000">
              <a:buNone/>
            </a:pPr>
            <a:r>
              <a:rPr lang="en-CA" altLang="en-US" dirty="0">
                <a:solidFill>
                  <a:schemeClr val="bg2"/>
                </a:solidFill>
              </a:rPr>
              <a:t>LO5.1</a:t>
            </a:r>
            <a:r>
              <a:rPr lang="en-CA" altLang="en-US" dirty="0"/>
              <a:t>	Define </a:t>
            </a:r>
            <a:r>
              <a:rPr lang="en-CA" altLang="en-US" i="1" dirty="0"/>
              <a:t>motivation</a:t>
            </a:r>
            <a:r>
              <a:rPr lang="en-CA" altLang="en-US" dirty="0"/>
              <a:t>, discuss its basic properties, and distinguish it from </a:t>
            </a:r>
            <a:r>
              <a:rPr lang="en-CA" altLang="en-US" i="1" dirty="0"/>
              <a:t>performance</a:t>
            </a:r>
            <a:r>
              <a:rPr lang="en-CA" altLang="en-US" dirty="0"/>
              <a:t>.</a:t>
            </a:r>
          </a:p>
          <a:p>
            <a:pPr marL="1143000" indent="-1143000">
              <a:buNone/>
            </a:pPr>
            <a:r>
              <a:rPr lang="en-CA" altLang="en-US" dirty="0">
                <a:solidFill>
                  <a:schemeClr val="bg2"/>
                </a:solidFill>
              </a:rPr>
              <a:t>LO5.2</a:t>
            </a:r>
            <a:r>
              <a:rPr lang="en-CA" altLang="en-US" dirty="0"/>
              <a:t>	Compare and contrast </a:t>
            </a:r>
            <a:r>
              <a:rPr lang="en-CA" altLang="en-US" i="1" dirty="0"/>
              <a:t>intrinsic</a:t>
            </a:r>
            <a:r>
              <a:rPr lang="en-CA" altLang="en-US" dirty="0"/>
              <a:t> and </a:t>
            </a:r>
            <a:r>
              <a:rPr lang="en-CA" altLang="en-US" i="1" dirty="0"/>
              <a:t>extrinsic</a:t>
            </a:r>
            <a:r>
              <a:rPr lang="en-CA" altLang="en-US" dirty="0"/>
              <a:t> </a:t>
            </a:r>
            <a:r>
              <a:rPr lang="en-CA" altLang="en-US" i="1" dirty="0"/>
              <a:t>motivation</a:t>
            </a:r>
            <a:r>
              <a:rPr lang="en-CA" altLang="en-US" dirty="0"/>
              <a:t>. </a:t>
            </a:r>
          </a:p>
          <a:p>
            <a:pPr marL="1143000" indent="-1143000">
              <a:buNone/>
            </a:pPr>
            <a:r>
              <a:rPr lang="en-CA" altLang="en-US" dirty="0">
                <a:solidFill>
                  <a:schemeClr val="bg2"/>
                </a:solidFill>
              </a:rPr>
              <a:t>LO5.3</a:t>
            </a:r>
            <a:r>
              <a:rPr lang="en-CA" altLang="en-US" dirty="0"/>
              <a:t>	Explain and discuss the different factors that predict </a:t>
            </a:r>
            <a:r>
              <a:rPr lang="en-CA" altLang="en-US" i="1" dirty="0"/>
              <a:t>performance, </a:t>
            </a:r>
            <a:r>
              <a:rPr lang="en-CA" altLang="en-US" dirty="0"/>
              <a:t>and define </a:t>
            </a:r>
            <a:r>
              <a:rPr lang="en-CA" altLang="en-US" i="1" dirty="0"/>
              <a:t>general cognitive ability</a:t>
            </a:r>
            <a:r>
              <a:rPr lang="en-CA" altLang="en-US" dirty="0"/>
              <a:t> and </a:t>
            </a:r>
            <a:r>
              <a:rPr lang="en-CA" altLang="en-US" i="1" dirty="0"/>
              <a:t>emotional intelligence</a:t>
            </a:r>
            <a:r>
              <a:rPr lang="en-CA" altLang="en-US" dirty="0"/>
              <a:t>.</a:t>
            </a:r>
            <a:endParaRPr lang="en-US" dirty="0"/>
          </a:p>
        </p:txBody>
      </p:sp>
    </p:spTree>
    <p:extLst>
      <p:ext uri="{BB962C8B-B14F-4D97-AF65-F5344CB8AC3E}">
        <p14:creationId xmlns:p14="http://schemas.microsoft.com/office/powerpoint/2010/main" val="3508692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Objectives</a:t>
            </a:r>
            <a:r>
              <a:rPr lang="en-CA" altLang="en-US" sz="2000" dirty="0"/>
              <a:t> </a:t>
            </a:r>
            <a:r>
              <a:rPr lang="en-CA" altLang="en-US" sz="2000" b="0" dirty="0"/>
              <a:t>(2 of 2)</a:t>
            </a:r>
            <a:endParaRPr lang="en-US" b="0" dirty="0"/>
          </a:p>
        </p:txBody>
      </p:sp>
      <p:sp>
        <p:nvSpPr>
          <p:cNvPr id="3" name="Content Placeholder 2"/>
          <p:cNvSpPr>
            <a:spLocks noGrp="1"/>
          </p:cNvSpPr>
          <p:nvPr>
            <p:ph idx="1"/>
          </p:nvPr>
        </p:nvSpPr>
        <p:spPr/>
        <p:txBody>
          <a:bodyPr/>
          <a:lstStyle/>
          <a:p>
            <a:pPr marL="1143000" indent="-1143000">
              <a:buNone/>
            </a:pPr>
            <a:r>
              <a:rPr lang="en-CA" altLang="en-US" dirty="0">
                <a:solidFill>
                  <a:schemeClr val="bg2"/>
                </a:solidFill>
              </a:rPr>
              <a:t>LO5.4</a:t>
            </a:r>
            <a:r>
              <a:rPr lang="en-CA" altLang="en-US" dirty="0"/>
              <a:t>	Explain and discuss </a:t>
            </a:r>
            <a:r>
              <a:rPr lang="en-CA" altLang="en-US" i="1" dirty="0"/>
              <a:t>need theories</a:t>
            </a:r>
            <a:r>
              <a:rPr lang="en-CA" altLang="en-US" dirty="0"/>
              <a:t> of motivation and </a:t>
            </a:r>
            <a:r>
              <a:rPr lang="en-CA" altLang="en-US" i="1" dirty="0"/>
              <a:t>self-determination theory</a:t>
            </a:r>
            <a:r>
              <a:rPr lang="en-CA" altLang="en-US" dirty="0"/>
              <a:t>.</a:t>
            </a:r>
          </a:p>
          <a:p>
            <a:pPr marL="1143000" indent="-1143000">
              <a:buNone/>
            </a:pPr>
            <a:r>
              <a:rPr lang="en-CA" altLang="en-US" dirty="0">
                <a:solidFill>
                  <a:schemeClr val="bg2"/>
                </a:solidFill>
              </a:rPr>
              <a:t>LO5.5</a:t>
            </a:r>
            <a:r>
              <a:rPr lang="en-CA" altLang="en-US" dirty="0"/>
              <a:t>	Explain and discuss the </a:t>
            </a:r>
            <a:r>
              <a:rPr lang="en-CA" altLang="en-US" i="1" dirty="0"/>
              <a:t>process theories of motivation</a:t>
            </a:r>
            <a:r>
              <a:rPr lang="en-CA" altLang="en-US" dirty="0"/>
              <a:t>. </a:t>
            </a:r>
          </a:p>
          <a:p>
            <a:pPr marL="1143000" indent="-1143000">
              <a:buNone/>
            </a:pPr>
            <a:r>
              <a:rPr lang="en-CA" altLang="en-US" dirty="0">
                <a:solidFill>
                  <a:schemeClr val="bg2"/>
                </a:solidFill>
              </a:rPr>
              <a:t>LO5.6</a:t>
            </a:r>
            <a:r>
              <a:rPr lang="en-CA" altLang="en-US" dirty="0"/>
              <a:t>	Discuss the cross-cultural limitations of theories of motivation.</a:t>
            </a:r>
          </a:p>
          <a:p>
            <a:pPr marL="1143000" indent="-1143000">
              <a:buNone/>
            </a:pPr>
            <a:r>
              <a:rPr lang="en-CA" altLang="en-US" dirty="0">
                <a:solidFill>
                  <a:schemeClr val="bg2"/>
                </a:solidFill>
              </a:rPr>
              <a:t>LO5.7</a:t>
            </a:r>
            <a:r>
              <a:rPr lang="en-CA" altLang="en-US" dirty="0"/>
              <a:t>	Summarize the relationships among the various theories of motivation, performance, and job satisfaction.</a:t>
            </a:r>
            <a:endParaRPr lang="en-US" dirty="0"/>
          </a:p>
        </p:txBody>
      </p:sp>
    </p:spTree>
    <p:extLst>
      <p:ext uri="{BB962C8B-B14F-4D97-AF65-F5344CB8AC3E}">
        <p14:creationId xmlns:p14="http://schemas.microsoft.com/office/powerpoint/2010/main" val="2680836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Why Study Motivation?</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i="1" dirty="0"/>
              <a:t>Why should you study motivation?</a:t>
            </a:r>
          </a:p>
        </p:txBody>
      </p:sp>
    </p:spTree>
    <p:extLst>
      <p:ext uri="{BB962C8B-B14F-4D97-AF65-F5344CB8AC3E}">
        <p14:creationId xmlns:p14="http://schemas.microsoft.com/office/powerpoint/2010/main" val="1168079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Why Study Motivation?</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Motivation is especially important in contemporary organizations:</a:t>
            </a:r>
          </a:p>
          <a:p>
            <a:pPr lvl="1"/>
            <a:r>
              <a:rPr lang="en-CA" altLang="en-US" dirty="0"/>
              <a:t>Need for increased productivity</a:t>
            </a:r>
          </a:p>
          <a:p>
            <a:pPr lvl="1"/>
            <a:r>
              <a:rPr lang="en-CA" altLang="en-US" dirty="0"/>
              <a:t>Global competitiveness</a:t>
            </a:r>
          </a:p>
          <a:p>
            <a:pPr lvl="1"/>
            <a:r>
              <a:rPr lang="en-CA" altLang="en-US" dirty="0"/>
              <a:t>Rapid changes</a:t>
            </a:r>
          </a:p>
          <a:p>
            <a:pPr lvl="1"/>
            <a:r>
              <a:rPr lang="en-CA" altLang="en-US" dirty="0"/>
              <a:t>Need for flexibility</a:t>
            </a:r>
          </a:p>
          <a:p>
            <a:pPr lvl="1"/>
            <a:r>
              <a:rPr lang="en-CA" altLang="en-US" dirty="0"/>
              <a:t>Attention to customers</a:t>
            </a:r>
          </a:p>
          <a:p>
            <a:r>
              <a:rPr lang="en-US" dirty="0"/>
              <a:t>The number one problem facing many organizations today.</a:t>
            </a:r>
          </a:p>
        </p:txBody>
      </p:sp>
    </p:spTree>
    <p:extLst>
      <p:ext uri="{BB962C8B-B14F-4D97-AF65-F5344CB8AC3E}">
        <p14:creationId xmlns:p14="http://schemas.microsoft.com/office/powerpoint/2010/main" val="2630321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Is Motivation?</a:t>
            </a:r>
            <a:endParaRPr lang="en-US" dirty="0"/>
          </a:p>
        </p:txBody>
      </p:sp>
      <p:sp>
        <p:nvSpPr>
          <p:cNvPr id="3" name="Content Placeholder 2"/>
          <p:cNvSpPr>
            <a:spLocks noGrp="1"/>
          </p:cNvSpPr>
          <p:nvPr>
            <p:ph idx="1"/>
          </p:nvPr>
        </p:nvSpPr>
        <p:spPr/>
        <p:txBody>
          <a:bodyPr/>
          <a:lstStyle/>
          <a:p>
            <a:r>
              <a:rPr lang="en-CA" altLang="en-US" dirty="0"/>
              <a:t>The extent to which persistent effort is directed toward a goal.</a:t>
            </a:r>
          </a:p>
          <a:p>
            <a:r>
              <a:rPr lang="en-CA" altLang="en-US" dirty="0"/>
              <a:t>The basic characteristics of motivation:</a:t>
            </a:r>
          </a:p>
          <a:p>
            <a:pPr lvl="1"/>
            <a:r>
              <a:rPr lang="en-CA" altLang="en-US" dirty="0"/>
              <a:t>Effort</a:t>
            </a:r>
          </a:p>
          <a:p>
            <a:pPr lvl="1"/>
            <a:r>
              <a:rPr lang="en-CA" altLang="en-US" dirty="0"/>
              <a:t>Persistence </a:t>
            </a:r>
          </a:p>
          <a:p>
            <a:pPr lvl="1"/>
            <a:r>
              <a:rPr lang="en-CA" altLang="en-US" dirty="0"/>
              <a:t>Direction</a:t>
            </a:r>
          </a:p>
          <a:p>
            <a:pPr lvl="1"/>
            <a:r>
              <a:rPr lang="en-CA" altLang="en-US" dirty="0"/>
              <a:t>Goals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Effort</a:t>
            </a:r>
            <a:endParaRPr lang="en-US" dirty="0"/>
          </a:p>
        </p:txBody>
      </p:sp>
      <p:sp>
        <p:nvSpPr>
          <p:cNvPr id="3" name="Content Placeholder 2"/>
          <p:cNvSpPr>
            <a:spLocks noGrp="1"/>
          </p:cNvSpPr>
          <p:nvPr>
            <p:ph idx="1"/>
          </p:nvPr>
        </p:nvSpPr>
        <p:spPr/>
        <p:txBody>
          <a:bodyPr/>
          <a:lstStyle/>
          <a:p>
            <a:r>
              <a:rPr lang="en-CA" altLang="en-US" dirty="0"/>
              <a:t>The strength of the person’s work-related behaviour.</a:t>
            </a:r>
          </a:p>
          <a:p>
            <a:r>
              <a:rPr lang="en-CA" altLang="en-US" dirty="0"/>
              <a:t>The amount of </a:t>
            </a:r>
            <a:r>
              <a:rPr lang="en-CA" altLang="en-US" i="1" dirty="0"/>
              <a:t>effort</a:t>
            </a:r>
            <a:r>
              <a:rPr lang="en-CA" altLang="en-US" dirty="0"/>
              <a:t> the person exhibits on the job.</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Persistence</a:t>
            </a:r>
            <a:endParaRPr lang="en-US" dirty="0"/>
          </a:p>
        </p:txBody>
      </p:sp>
      <p:sp>
        <p:nvSpPr>
          <p:cNvPr id="3" name="Content Placeholder 2"/>
          <p:cNvSpPr>
            <a:spLocks noGrp="1"/>
          </p:cNvSpPr>
          <p:nvPr>
            <p:ph idx="1"/>
          </p:nvPr>
        </p:nvSpPr>
        <p:spPr/>
        <p:txBody>
          <a:bodyPr/>
          <a:lstStyle/>
          <a:p>
            <a:r>
              <a:rPr lang="en-CA" altLang="en-US" dirty="0"/>
              <a:t>The </a:t>
            </a:r>
            <a:r>
              <a:rPr lang="en-CA" altLang="en-US" i="1" dirty="0"/>
              <a:t>persistence</a:t>
            </a:r>
            <a:r>
              <a:rPr lang="en-CA" altLang="en-US" dirty="0"/>
              <a:t> that individuals exhibit in applying effort to their work tasks.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Direction</a:t>
            </a:r>
            <a:endParaRPr lang="en-US" dirty="0"/>
          </a:p>
        </p:txBody>
      </p:sp>
      <p:sp>
        <p:nvSpPr>
          <p:cNvPr id="3" name="Content Placeholder 2"/>
          <p:cNvSpPr>
            <a:spLocks noGrp="1"/>
          </p:cNvSpPr>
          <p:nvPr>
            <p:ph idx="1"/>
          </p:nvPr>
        </p:nvSpPr>
        <p:spPr/>
        <p:txBody>
          <a:bodyPr/>
          <a:lstStyle/>
          <a:p>
            <a:r>
              <a:rPr lang="en-CA" altLang="en-US" dirty="0"/>
              <a:t>Effort and persistence refer to the quantity of work an individual produces.</a:t>
            </a:r>
          </a:p>
          <a:p>
            <a:r>
              <a:rPr lang="en-CA" altLang="en-US" dirty="0"/>
              <a:t>Also important is the quality of a person’s work.</a:t>
            </a:r>
          </a:p>
          <a:p>
            <a:r>
              <a:rPr lang="en-CA" altLang="en-US" dirty="0"/>
              <a:t>The extent to which worker’s channel their persistent effort in a direction that benefits the organization.</a:t>
            </a:r>
          </a:p>
          <a:p>
            <a:r>
              <a:rPr lang="en-CA" altLang="en-US" dirty="0"/>
              <a:t>Motivation means working smart as well as working hard.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Goals</a:t>
            </a:r>
            <a:endParaRPr lang="en-US" dirty="0"/>
          </a:p>
        </p:txBody>
      </p:sp>
      <p:sp>
        <p:nvSpPr>
          <p:cNvPr id="3" name="Content Placeholder 2"/>
          <p:cNvSpPr>
            <a:spLocks noGrp="1"/>
          </p:cNvSpPr>
          <p:nvPr>
            <p:ph idx="1"/>
          </p:nvPr>
        </p:nvSpPr>
        <p:spPr/>
        <p:txBody>
          <a:bodyPr/>
          <a:lstStyle/>
          <a:p>
            <a:r>
              <a:rPr lang="en-CA" altLang="en-US" dirty="0"/>
              <a:t>All motivated behaviour has some goal or objective toward which it is directed.</a:t>
            </a:r>
          </a:p>
          <a:p>
            <a:r>
              <a:rPr lang="en-CA" altLang="en-US" dirty="0"/>
              <a:t>Employee goals might include high productivity, good attendance, or creative decisions.</a:t>
            </a:r>
          </a:p>
          <a:p>
            <a:r>
              <a:rPr lang="en-CA" altLang="en-US" dirty="0"/>
              <a:t>Employee goals are sometimes contrary to the objectives of the organization (e.g., absenteeism, sabotage, and embezzlement).</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Extrinsic and Intrinsic Motivation</a:t>
            </a:r>
            <a:endParaRPr lang="en-US" dirty="0"/>
          </a:p>
        </p:txBody>
      </p:sp>
      <p:sp>
        <p:nvSpPr>
          <p:cNvPr id="3" name="Content Placeholder 2"/>
          <p:cNvSpPr>
            <a:spLocks noGrp="1"/>
          </p:cNvSpPr>
          <p:nvPr>
            <p:ph idx="1"/>
          </p:nvPr>
        </p:nvSpPr>
        <p:spPr/>
        <p:txBody>
          <a:bodyPr/>
          <a:lstStyle/>
          <a:p>
            <a:r>
              <a:rPr lang="en-CA" altLang="en-US" dirty="0"/>
              <a:t>Experts in organizational behaviour distinguish between intrinsic and extrinsic motivation.</a:t>
            </a:r>
          </a:p>
          <a:p>
            <a:r>
              <a:rPr lang="en-CA" altLang="en-US" i="1" dirty="0"/>
              <a:t>What is the difference?</a:t>
            </a:r>
          </a:p>
        </p:txBody>
      </p:sp>
    </p:spTree>
    <p:extLst>
      <p:ext uri="{BB962C8B-B14F-4D97-AF65-F5344CB8AC3E}">
        <p14:creationId xmlns:p14="http://schemas.microsoft.com/office/powerpoint/2010/main" val="2630321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Intrinsic Motivation</a:t>
            </a:r>
            <a:endParaRPr lang="en-US" dirty="0"/>
          </a:p>
        </p:txBody>
      </p:sp>
      <p:sp>
        <p:nvSpPr>
          <p:cNvPr id="3" name="Content Placeholder 2"/>
          <p:cNvSpPr>
            <a:spLocks noGrp="1"/>
          </p:cNvSpPr>
          <p:nvPr>
            <p:ph idx="1"/>
          </p:nvPr>
        </p:nvSpPr>
        <p:spPr/>
        <p:txBody>
          <a:bodyPr/>
          <a:lstStyle/>
          <a:p>
            <a:r>
              <a:rPr lang="en-CA" altLang="en-US" dirty="0"/>
              <a:t>Motivation that stems from the direct relationship between the worker and the task and is usually self-applied.</a:t>
            </a:r>
          </a:p>
          <a:p>
            <a:r>
              <a:rPr lang="en-CA" altLang="en-US" u="sng" dirty="0"/>
              <a:t>Examples include</a:t>
            </a:r>
            <a:r>
              <a:rPr lang="en-CA" altLang="en-US" dirty="0"/>
              <a:t>:</a:t>
            </a:r>
          </a:p>
          <a:p>
            <a:pPr lvl="1"/>
            <a:r>
              <a:rPr lang="en-CA" altLang="en-US" dirty="0"/>
              <a:t>Feelings of achievement, accomplishment, challenge, and competence derived from performing one’s job, and the sheer interest in the job itself.</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Extrinsic Motivation</a:t>
            </a:r>
            <a:endParaRPr lang="en-US" dirty="0"/>
          </a:p>
        </p:txBody>
      </p:sp>
      <p:sp>
        <p:nvSpPr>
          <p:cNvPr id="3" name="Content Placeholder 2"/>
          <p:cNvSpPr>
            <a:spLocks noGrp="1"/>
          </p:cNvSpPr>
          <p:nvPr>
            <p:ph idx="1"/>
          </p:nvPr>
        </p:nvSpPr>
        <p:spPr/>
        <p:txBody>
          <a:bodyPr/>
          <a:lstStyle/>
          <a:p>
            <a:r>
              <a:rPr lang="en-CA" altLang="en-US" dirty="0"/>
              <a:t>Motivation that stems from the work environment external to the task and is usually applied by others.</a:t>
            </a:r>
          </a:p>
          <a:p>
            <a:r>
              <a:rPr lang="en-CA" altLang="en-US" u="sng" dirty="0"/>
              <a:t>Examples include</a:t>
            </a:r>
            <a:r>
              <a:rPr lang="en-CA" altLang="en-US" dirty="0"/>
              <a:t>:</a:t>
            </a:r>
          </a:p>
          <a:p>
            <a:pPr lvl="1"/>
            <a:r>
              <a:rPr lang="en-CA" altLang="en-US" dirty="0"/>
              <a:t>Pay, fringe benefits, company policies, and various forms of supervision.</a:t>
            </a:r>
          </a:p>
          <a:p>
            <a:r>
              <a:rPr lang="en-CA" altLang="en-US" dirty="0"/>
              <a:t>Some motivators have both extrinsic and intrinsic qualities.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Extrinsic Versus Intrinsic Motivators </a:t>
            </a:r>
            <a:br>
              <a:rPr lang="en-CA" altLang="en-US" dirty="0"/>
            </a:br>
            <a:r>
              <a:rPr lang="en-CA" altLang="en-US" sz="2000" b="0" dirty="0"/>
              <a:t>(1 of 3)</a:t>
            </a:r>
            <a:endParaRPr lang="en-US" sz="2000" dirty="0"/>
          </a:p>
        </p:txBody>
      </p:sp>
      <p:sp>
        <p:nvSpPr>
          <p:cNvPr id="3" name="Content Placeholder 2"/>
          <p:cNvSpPr>
            <a:spLocks noGrp="1"/>
          </p:cNvSpPr>
          <p:nvPr>
            <p:ph idx="1"/>
          </p:nvPr>
        </p:nvSpPr>
        <p:spPr/>
        <p:txBody>
          <a:bodyPr/>
          <a:lstStyle/>
          <a:p>
            <a:r>
              <a:rPr lang="en-CA" altLang="en-US" dirty="0"/>
              <a:t>Some evidence that the availability of extrinsic motivators can reduce the intrinsic motivation stemming from the task itself.</a:t>
            </a:r>
          </a:p>
          <a:p>
            <a:r>
              <a:rPr lang="en-CA" altLang="en-US" dirty="0"/>
              <a:t>This appears to occur under very limited conditions and is easily avoidable.</a:t>
            </a:r>
          </a:p>
          <a:p>
            <a:r>
              <a:rPr lang="en-US" dirty="0"/>
              <a:t>Intrinsic motivation is a moderate to strong predictor of performance even when extrinsic rewards are present</a:t>
            </a:r>
            <a:endParaRPr lang="en-CA" altLang="en-US" dirty="0"/>
          </a:p>
          <a:p>
            <a:pPr marL="0" indent="0">
              <a:buNone/>
            </a:pPr>
            <a:endParaRPr lang="en-US" dirty="0"/>
          </a:p>
        </p:txBody>
      </p:sp>
    </p:spTree>
    <p:extLst>
      <p:ext uri="{BB962C8B-B14F-4D97-AF65-F5344CB8AC3E}">
        <p14:creationId xmlns:p14="http://schemas.microsoft.com/office/powerpoint/2010/main" val="2630321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Extrinsic Versus Intrinsic Motivators </a:t>
            </a:r>
            <a:br>
              <a:rPr lang="en-CA" altLang="en-US" dirty="0"/>
            </a:br>
            <a:r>
              <a:rPr lang="en-CA" altLang="en-US" sz="2000" b="0" dirty="0"/>
              <a:t>(2 of 3)</a:t>
            </a:r>
            <a:endParaRPr lang="en-US" sz="2000" dirty="0"/>
          </a:p>
        </p:txBody>
      </p:sp>
      <p:sp>
        <p:nvSpPr>
          <p:cNvPr id="3" name="Content Placeholder 2"/>
          <p:cNvSpPr>
            <a:spLocks noGrp="1"/>
          </p:cNvSpPr>
          <p:nvPr>
            <p:ph idx="1"/>
          </p:nvPr>
        </p:nvSpPr>
        <p:spPr/>
        <p:txBody>
          <a:bodyPr/>
          <a:lstStyle/>
          <a:p>
            <a:r>
              <a:rPr lang="en-US" dirty="0"/>
              <a:t>Both intrinsic and extrinsic motivation are related to performance. </a:t>
            </a:r>
          </a:p>
          <a:p>
            <a:r>
              <a:rPr lang="en-US" dirty="0"/>
              <a:t>Extrinsic motivation is more strongly related to the </a:t>
            </a:r>
            <a:r>
              <a:rPr lang="en-US" i="1" dirty="0"/>
              <a:t>quantity</a:t>
            </a:r>
            <a:r>
              <a:rPr lang="en-US" dirty="0"/>
              <a:t> of performance.</a:t>
            </a:r>
          </a:p>
          <a:p>
            <a:r>
              <a:rPr lang="en-US" dirty="0"/>
              <a:t>Intrinsic motivation is more strongly related to the </a:t>
            </a:r>
            <a:r>
              <a:rPr lang="en-US" i="1" dirty="0"/>
              <a:t>quality</a:t>
            </a:r>
            <a:r>
              <a:rPr lang="en-US" dirty="0"/>
              <a:t> of performance. </a:t>
            </a:r>
          </a:p>
          <a:p>
            <a:pPr marL="0" indent="0">
              <a:buNone/>
            </a:pPr>
            <a:endParaRPr lang="en-CA" altLang="en-US" dirty="0"/>
          </a:p>
        </p:txBody>
      </p:sp>
    </p:spTree>
    <p:extLst>
      <p:ext uri="{BB962C8B-B14F-4D97-AF65-F5344CB8AC3E}">
        <p14:creationId xmlns:p14="http://schemas.microsoft.com/office/powerpoint/2010/main" val="3338279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Extrinsic Versus Intrinsic Motivators </a:t>
            </a:r>
            <a:br>
              <a:rPr lang="en-CA" altLang="en-US" dirty="0"/>
            </a:br>
            <a:r>
              <a:rPr lang="en-CA" altLang="en-US" sz="2000" b="0" dirty="0"/>
              <a:t>(3 of 3)</a:t>
            </a:r>
            <a:endParaRPr lang="en-US" sz="2000" dirty="0"/>
          </a:p>
        </p:txBody>
      </p:sp>
      <p:sp>
        <p:nvSpPr>
          <p:cNvPr id="3" name="Content Placeholder 2"/>
          <p:cNvSpPr>
            <a:spLocks noGrp="1"/>
          </p:cNvSpPr>
          <p:nvPr>
            <p:ph idx="1"/>
          </p:nvPr>
        </p:nvSpPr>
        <p:spPr/>
        <p:txBody>
          <a:bodyPr/>
          <a:lstStyle/>
          <a:p>
            <a:r>
              <a:rPr lang="en-US" dirty="0"/>
              <a:t>Intrinsic motivation seems to be especially beneficial for performance on </a:t>
            </a:r>
            <a:r>
              <a:rPr lang="en-US" i="1" dirty="0"/>
              <a:t>complex</a:t>
            </a:r>
            <a:r>
              <a:rPr lang="en-US" dirty="0"/>
              <a:t> tasks.</a:t>
            </a:r>
          </a:p>
          <a:p>
            <a:r>
              <a:rPr lang="en-US" dirty="0"/>
              <a:t>Extrinsic motivation is most beneficial for performance on more </a:t>
            </a:r>
            <a:r>
              <a:rPr lang="en-US" i="1" dirty="0"/>
              <a:t>mundane</a:t>
            </a:r>
            <a:r>
              <a:rPr lang="en-US" dirty="0"/>
              <a:t> tasks.</a:t>
            </a:r>
            <a:endParaRPr lang="en-CA" altLang="en-US" dirty="0"/>
          </a:p>
          <a:p>
            <a:r>
              <a:rPr lang="en-CA" altLang="en-US" dirty="0"/>
              <a:t>Both kinds of rewards are important and compatible in enhancing work motivation and performance.</a:t>
            </a:r>
            <a:endParaRPr lang="en-US" dirty="0"/>
          </a:p>
        </p:txBody>
      </p:sp>
    </p:spTree>
    <p:extLst>
      <p:ext uri="{BB962C8B-B14F-4D97-AF65-F5344CB8AC3E}">
        <p14:creationId xmlns:p14="http://schemas.microsoft.com/office/powerpoint/2010/main" val="4056087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Motivation and Performance</a:t>
            </a:r>
            <a:endParaRPr lang="en-US" dirty="0"/>
          </a:p>
        </p:txBody>
      </p:sp>
      <p:sp>
        <p:nvSpPr>
          <p:cNvPr id="3" name="Content Placeholder 2"/>
          <p:cNvSpPr>
            <a:spLocks noGrp="1"/>
          </p:cNvSpPr>
          <p:nvPr>
            <p:ph idx="1"/>
          </p:nvPr>
        </p:nvSpPr>
        <p:spPr/>
        <p:txBody>
          <a:bodyPr/>
          <a:lstStyle/>
          <a:p>
            <a:r>
              <a:rPr lang="en-CA" altLang="en-US" i="1" dirty="0"/>
              <a:t>Performance</a:t>
            </a:r>
            <a:r>
              <a:rPr lang="en-CA" altLang="en-US" dirty="0"/>
              <a:t> refers to the extent to which an organizational member contributes to achieving the objectives of the organization.</a:t>
            </a:r>
          </a:p>
          <a:p>
            <a:r>
              <a:rPr lang="en-CA" altLang="en-US" dirty="0"/>
              <a:t>While motivation contributes to performance, the relationship is not one-to-one because a number of other factors also influence performance (e.g., personality, intelligence).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Factors Contributing to Individual Job Performance</a:t>
            </a:r>
            <a:endParaRPr lang="en-US" dirty="0"/>
          </a:p>
        </p:txBody>
      </p:sp>
      <p:pic>
        <p:nvPicPr>
          <p:cNvPr id="4" name="Picture 3" descr="The diagram flows from left to right as follows. &#10;• Amount of effort, persistence of effort, and direction of effort &#10;• Motivation&#10;• Personality&#10;• General cognitive ability&#10;• Task understanding&#10;• Emotional intelligence&#10;• Chance&#10;• Performance &#10;"/>
          <p:cNvPicPr>
            <a:picLocks noChangeAspect="1"/>
          </p:cNvPicPr>
          <p:nvPr/>
        </p:nvPicPr>
        <p:blipFill rotWithShape="1">
          <a:blip r:embed="rId2">
            <a:extLst>
              <a:ext uri="{28A0092B-C50C-407E-A947-70E740481C1C}">
                <a14:useLocalDpi xmlns:a14="http://schemas.microsoft.com/office/drawing/2010/main" val="0"/>
              </a:ext>
            </a:extLst>
          </a:blip>
          <a:srcRect l="21406"/>
          <a:stretch/>
        </p:blipFill>
        <p:spPr>
          <a:xfrm>
            <a:off x="488697" y="2590800"/>
            <a:ext cx="8166606" cy="2286000"/>
          </a:xfrm>
          <a:prstGeom prst="rect">
            <a:avLst/>
          </a:prstGeom>
        </p:spPr>
      </p:pic>
    </p:spTree>
    <p:extLst>
      <p:ext uri="{BB962C8B-B14F-4D97-AF65-F5344CB8AC3E}">
        <p14:creationId xmlns:p14="http://schemas.microsoft.com/office/powerpoint/2010/main" val="2630321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General Cognitive Ability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A person’s basic information-processing capacities and cognitive resources.</a:t>
            </a:r>
          </a:p>
          <a:p>
            <a:r>
              <a:rPr lang="en-CA" altLang="en-US" dirty="0"/>
              <a:t>An individual’s overall capacity and </a:t>
            </a:r>
            <a:r>
              <a:rPr lang="en-US" dirty="0"/>
              <a:t>efficiency to mentally  process, understand, and learn information. </a:t>
            </a:r>
            <a:endParaRPr lang="en-CA" altLang="en-US" dirty="0"/>
          </a:p>
          <a:p>
            <a:r>
              <a:rPr lang="en-CA" altLang="en-US" dirty="0"/>
              <a:t>It includes a number of cognitive abilities (e.g., verbal, numerical, spatial) that are required to perform mental tasks.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General Cognitive Ability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General cognitive ability predicts learning, training and career success, and job performance in all kinds of jobs and occupations.</a:t>
            </a:r>
          </a:p>
          <a:p>
            <a:r>
              <a:rPr lang="en-CA" altLang="en-US" dirty="0"/>
              <a:t>It is an even better predictor of job performance for more complex and higher-level jobs.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Emotional Intelligence (EI)</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The ability to understand and manage one’s own and others’ feelings and emotions.</a:t>
            </a:r>
          </a:p>
          <a:p>
            <a:r>
              <a:rPr lang="en-CA" altLang="en-US" u="sng" dirty="0"/>
              <a:t>It involves the ability to</a:t>
            </a:r>
            <a:r>
              <a:rPr lang="en-CA" altLang="en-US" dirty="0"/>
              <a:t>:</a:t>
            </a:r>
          </a:p>
          <a:p>
            <a:pPr lvl="1"/>
            <a:r>
              <a:rPr lang="en-CA" altLang="en-US" dirty="0"/>
              <a:t>Perceive and express emotion.</a:t>
            </a:r>
          </a:p>
          <a:p>
            <a:pPr lvl="1"/>
            <a:r>
              <a:rPr lang="en-CA" altLang="en-US" dirty="0"/>
              <a:t>Assimilate emotion in thought.</a:t>
            </a:r>
          </a:p>
          <a:p>
            <a:pPr lvl="1"/>
            <a:r>
              <a:rPr lang="en-CA" altLang="en-US" dirty="0"/>
              <a:t>Understand and reason about emotions.</a:t>
            </a:r>
          </a:p>
          <a:p>
            <a:pPr lvl="1"/>
            <a:r>
              <a:rPr lang="en-CA" altLang="en-US" dirty="0"/>
              <a:t>Manage emotions in oneself and others.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Emotional Intelligence (EI)</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Peter </a:t>
            </a:r>
            <a:r>
              <a:rPr lang="en-CA" altLang="en-US" dirty="0" err="1"/>
              <a:t>Salovey</a:t>
            </a:r>
            <a:r>
              <a:rPr lang="en-CA" altLang="en-US" dirty="0"/>
              <a:t> and John Mayer developed an EI model that consists of four interrelated sets of skills or branches.</a:t>
            </a:r>
          </a:p>
          <a:p>
            <a:r>
              <a:rPr lang="en-CA" altLang="en-US" dirty="0"/>
              <a:t>The four skills represent sequential steps that form a hierarchy:</a:t>
            </a:r>
          </a:p>
          <a:p>
            <a:pPr lvl="1"/>
            <a:r>
              <a:rPr lang="en-CA" altLang="en-US" dirty="0"/>
              <a:t>Perceiving emotions accurately in oneself and others.</a:t>
            </a:r>
          </a:p>
          <a:p>
            <a:pPr lvl="1"/>
            <a:r>
              <a:rPr lang="en-CA" altLang="en-US" dirty="0"/>
              <a:t>Using emotions to facilitate thinking.</a:t>
            </a:r>
          </a:p>
          <a:p>
            <a:pPr lvl="1"/>
            <a:r>
              <a:rPr lang="en-CA" altLang="en-US" dirty="0"/>
              <a:t>Understanding emotions, emotional language, and the signals conveyed by emotions.</a:t>
            </a:r>
          </a:p>
          <a:p>
            <a:pPr lvl="1"/>
            <a:r>
              <a:rPr lang="en-CA" altLang="en-US" dirty="0"/>
              <a:t>Managing emotions so as to attain specific goals.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Four-Branch Model of Emotional Intelligence</a:t>
            </a:r>
            <a:endParaRPr lang="en-AU" dirty="0"/>
          </a:p>
        </p:txBody>
      </p:sp>
      <p:pic>
        <p:nvPicPr>
          <p:cNvPr id="4" name="Content Placeholder 3" descr="The model flows from bottom to top as follows:&#10;• Perceiving emotions accurately in oneself and others&#10;• Using emotions to facilitate thinking&#10;• Understanding emotions, emotional language, and the signals conveyed by emotions&#10;• Managing emotions so as to attain specific goals&#1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38337"/>
          <a:stretch/>
        </p:blipFill>
        <p:spPr>
          <a:xfrm>
            <a:off x="3653609" y="1600200"/>
            <a:ext cx="1836783" cy="4734301"/>
          </a:xfrm>
        </p:spPr>
      </p:pic>
    </p:spTree>
    <p:extLst>
      <p:ext uri="{BB962C8B-B14F-4D97-AF65-F5344CB8AC3E}">
        <p14:creationId xmlns:p14="http://schemas.microsoft.com/office/powerpoint/2010/main" val="2849618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Perceiving Emotions Accurately in Oneself and Others</a:t>
            </a:r>
            <a:endParaRPr lang="en-US" dirty="0"/>
          </a:p>
        </p:txBody>
      </p:sp>
      <p:sp>
        <p:nvSpPr>
          <p:cNvPr id="3" name="Content Placeholder 2"/>
          <p:cNvSpPr>
            <a:spLocks noGrp="1"/>
          </p:cNvSpPr>
          <p:nvPr>
            <p:ph idx="1"/>
          </p:nvPr>
        </p:nvSpPr>
        <p:spPr/>
        <p:txBody>
          <a:bodyPr/>
          <a:lstStyle/>
          <a:p>
            <a:r>
              <a:rPr lang="en-CA" altLang="en-US" dirty="0"/>
              <a:t>The ability to perceive emotions and to accurately identify one’s own emotions and the emotions of others.</a:t>
            </a:r>
          </a:p>
          <a:p>
            <a:r>
              <a:rPr lang="en-CA" altLang="en-US" dirty="0"/>
              <a:t>The ability to accurately identify emotions in people’s faces and in non-verbal behaviour.</a:t>
            </a:r>
          </a:p>
          <a:p>
            <a:r>
              <a:rPr lang="en-CA" altLang="en-US" dirty="0"/>
              <a:t>The most basic level of EI; it is necessary to be able to perform the other steps in the model.</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Using Emotions to Facilitate Thinking</a:t>
            </a:r>
            <a:endParaRPr lang="en-US" dirty="0"/>
          </a:p>
        </p:txBody>
      </p:sp>
      <p:sp>
        <p:nvSpPr>
          <p:cNvPr id="3" name="Content Placeholder 2"/>
          <p:cNvSpPr>
            <a:spLocks noGrp="1"/>
          </p:cNvSpPr>
          <p:nvPr>
            <p:ph idx="1"/>
          </p:nvPr>
        </p:nvSpPr>
        <p:spPr/>
        <p:txBody>
          <a:bodyPr/>
          <a:lstStyle/>
          <a:p>
            <a:r>
              <a:rPr lang="en-CA" altLang="en-US" dirty="0"/>
              <a:t>The ability to use and assimilate emotions and emotional experiences to guide and facilitate one’s thinking and reasoning.</a:t>
            </a:r>
          </a:p>
          <a:p>
            <a:r>
              <a:rPr lang="en-CA" altLang="en-US" dirty="0"/>
              <a:t>Using emotions in functional ways such as making decisions.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sz="2800" dirty="0"/>
              <a:t>Understanding Emotions, Emotional Language, and the Signals Conveyed by Emotions</a:t>
            </a:r>
            <a:endParaRPr lang="en-US" sz="2800" dirty="0"/>
          </a:p>
        </p:txBody>
      </p:sp>
      <p:sp>
        <p:nvSpPr>
          <p:cNvPr id="3" name="Content Placeholder 2"/>
          <p:cNvSpPr>
            <a:spLocks noGrp="1"/>
          </p:cNvSpPr>
          <p:nvPr>
            <p:ph idx="1"/>
          </p:nvPr>
        </p:nvSpPr>
        <p:spPr/>
        <p:txBody>
          <a:bodyPr/>
          <a:lstStyle/>
          <a:p>
            <a:r>
              <a:rPr lang="en-CA" altLang="en-US" dirty="0"/>
              <a:t>Involves being able to understand emotional information, the determinants and consequences of emotions, and how emotions evolve and change over time.</a:t>
            </a:r>
          </a:p>
          <a:p>
            <a:r>
              <a:rPr lang="en-CA" altLang="en-US" dirty="0"/>
              <a:t>An understanding of how different situations and events generate emotions and how others are influenced by various emotions.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Managing Emotions to Attain Specific Goals</a:t>
            </a:r>
            <a:endParaRPr lang="en-US" dirty="0"/>
          </a:p>
        </p:txBody>
      </p:sp>
      <p:sp>
        <p:nvSpPr>
          <p:cNvPr id="3" name="Content Placeholder 2"/>
          <p:cNvSpPr>
            <a:spLocks noGrp="1"/>
          </p:cNvSpPr>
          <p:nvPr>
            <p:ph idx="1"/>
          </p:nvPr>
        </p:nvSpPr>
        <p:spPr/>
        <p:txBody>
          <a:bodyPr/>
          <a:lstStyle/>
          <a:p>
            <a:r>
              <a:rPr lang="en-CA" altLang="en-US" dirty="0"/>
              <a:t>The ability to manage one’s own and others’ feeling and emotions as well as emotional relationships.</a:t>
            </a:r>
          </a:p>
          <a:p>
            <a:r>
              <a:rPr lang="en-CA" altLang="en-US" dirty="0"/>
              <a:t>This is the highest level of EI and requires one to have mastered the previous stages.</a:t>
            </a:r>
          </a:p>
          <a:p>
            <a:r>
              <a:rPr lang="en-CA" altLang="en-US" dirty="0"/>
              <a:t>The ability to regulate, adjust, and change one’s own emotions as well as others’ emotions to suit the situation.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Emotional Intelligence Research</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EI predicts performance in a number of areas including job performance and academic performance.</a:t>
            </a:r>
          </a:p>
          <a:p>
            <a:r>
              <a:rPr lang="en-CA" altLang="en-US" dirty="0"/>
              <a:t>EI predicts job performance above and beyond cognitive ability and the Big Five personality dimensions.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Emotional Intelligence Research</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EI is most strongly related to job performance in jobs that require high levels of emotional labour.</a:t>
            </a:r>
          </a:p>
          <a:p>
            <a:r>
              <a:rPr lang="en-CA" altLang="en-US" dirty="0"/>
              <a:t>EI has been found to be most important for the job performance of employees with lower levels of cognitive ability and of less importance for the job performance of employees with high levels of cognitive ability.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153400" cy="1097280"/>
          </a:xfrm>
        </p:spPr>
        <p:txBody>
          <a:bodyPr/>
          <a:lstStyle/>
          <a:p>
            <a:r>
              <a:rPr lang="en-US" altLang="en-US" dirty="0"/>
              <a:t>The Motivation-Performance Relationship</a:t>
            </a:r>
            <a:r>
              <a:rPr lang="en-US" altLang="en-US" sz="2000" dirty="0"/>
              <a:t> </a:t>
            </a:r>
            <a:r>
              <a:rPr lang="en-US" altLang="en-US" sz="2000" b="0" dirty="0"/>
              <a:t>(1 of 2)</a:t>
            </a:r>
            <a:endParaRPr lang="en-US" b="0" dirty="0"/>
          </a:p>
        </p:txBody>
      </p:sp>
      <p:sp>
        <p:nvSpPr>
          <p:cNvPr id="3" name="Content Placeholder 2"/>
          <p:cNvSpPr>
            <a:spLocks noGrp="1"/>
          </p:cNvSpPr>
          <p:nvPr>
            <p:ph idx="1"/>
          </p:nvPr>
        </p:nvSpPr>
        <p:spPr/>
        <p:txBody>
          <a:bodyPr/>
          <a:lstStyle/>
          <a:p>
            <a:r>
              <a:rPr lang="en-CA" altLang="en-US" dirty="0"/>
              <a:t>It is possible for performance to be low even when a person is highly motivated.</a:t>
            </a:r>
          </a:p>
          <a:p>
            <a:r>
              <a:rPr lang="en-CA" altLang="en-US" dirty="0"/>
              <a:t>In addition to personality, general cognitive ability, and EI, poor performance could also be due to:</a:t>
            </a:r>
          </a:p>
          <a:p>
            <a:pPr lvl="1"/>
            <a:r>
              <a:rPr lang="en-CA" altLang="en-US" dirty="0"/>
              <a:t>Poor understanding of the task.</a:t>
            </a:r>
          </a:p>
          <a:p>
            <a:pPr lvl="1"/>
            <a:r>
              <a:rPr lang="en-CA" altLang="en-US" dirty="0"/>
              <a:t>Luck and chance factors.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153400" cy="1097280"/>
          </a:xfrm>
        </p:spPr>
        <p:txBody>
          <a:bodyPr/>
          <a:lstStyle/>
          <a:p>
            <a:r>
              <a:rPr lang="en-US" altLang="en-US" dirty="0"/>
              <a:t>The Motivation-Performance Relationship</a:t>
            </a:r>
            <a:r>
              <a:rPr lang="en-US" altLang="en-US" sz="2000" dirty="0"/>
              <a:t> </a:t>
            </a:r>
            <a:r>
              <a:rPr lang="en-US" altLang="en-US" sz="2000" b="0" dirty="0"/>
              <a:t>(2 of 2)</a:t>
            </a:r>
            <a:endParaRPr lang="en-US" dirty="0"/>
          </a:p>
        </p:txBody>
      </p:sp>
      <p:sp>
        <p:nvSpPr>
          <p:cNvPr id="3" name="Content Placeholder 2"/>
          <p:cNvSpPr>
            <a:spLocks noGrp="1"/>
          </p:cNvSpPr>
          <p:nvPr>
            <p:ph idx="1"/>
          </p:nvPr>
        </p:nvSpPr>
        <p:spPr/>
        <p:txBody>
          <a:bodyPr/>
          <a:lstStyle/>
          <a:p>
            <a:r>
              <a:rPr lang="en-CA" altLang="en-US" dirty="0"/>
              <a:t>We cannot consider motivation in isolation.</a:t>
            </a:r>
          </a:p>
          <a:p>
            <a:r>
              <a:rPr lang="en-CA" altLang="en-US" dirty="0"/>
              <a:t>High motivation will not result in high performance if employees have low cognitive ability and EI, do not understand their jobs, or encounter unavoidable obstacles over which they have no control.</a:t>
            </a:r>
          </a:p>
          <a:p>
            <a:r>
              <a:rPr lang="en-CA" altLang="en-US" dirty="0"/>
              <a:t>Motivational interventions will not work if employees are deficient in important skills and abilities.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Need Theories of Work Motivation</a:t>
            </a:r>
            <a:r>
              <a:rPr lang="en-CA" altLang="en-US" sz="2000" dirty="0"/>
              <a:t> </a:t>
            </a:r>
            <a:r>
              <a:rPr lang="en-CA" altLang="en-US" sz="2000" b="0" dirty="0"/>
              <a:t>(1 of 4)</a:t>
            </a:r>
            <a:endParaRPr lang="en-US" b="0" dirty="0"/>
          </a:p>
        </p:txBody>
      </p:sp>
      <p:sp>
        <p:nvSpPr>
          <p:cNvPr id="3" name="Content Placeholder 2"/>
          <p:cNvSpPr>
            <a:spLocks noGrp="1"/>
          </p:cNvSpPr>
          <p:nvPr>
            <p:ph idx="1"/>
          </p:nvPr>
        </p:nvSpPr>
        <p:spPr/>
        <p:txBody>
          <a:bodyPr/>
          <a:lstStyle/>
          <a:p>
            <a:r>
              <a:rPr lang="en-CA" altLang="en-US" dirty="0"/>
              <a:t>Motivation theories that specify the kinds of needs people have and the conditions under which they will be motivated to satisfy these needs in a way that contributes to performance.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Need Theories of Work Motivation</a:t>
            </a:r>
            <a:r>
              <a:rPr lang="en-CA" altLang="en-US" sz="2000" dirty="0"/>
              <a:t> </a:t>
            </a:r>
            <a:r>
              <a:rPr lang="en-CA" altLang="en-US" sz="2000" b="0" dirty="0"/>
              <a:t>(2 of 4)</a:t>
            </a:r>
            <a:endParaRPr lang="en-US" dirty="0"/>
          </a:p>
        </p:txBody>
      </p:sp>
      <p:sp>
        <p:nvSpPr>
          <p:cNvPr id="3" name="Content Placeholder 2"/>
          <p:cNvSpPr>
            <a:spLocks noGrp="1"/>
          </p:cNvSpPr>
          <p:nvPr>
            <p:ph idx="1"/>
          </p:nvPr>
        </p:nvSpPr>
        <p:spPr>
          <a:xfrm>
            <a:off x="457200" y="1600200"/>
            <a:ext cx="8305800" cy="4525963"/>
          </a:xfrm>
        </p:spPr>
        <p:txBody>
          <a:bodyPr/>
          <a:lstStyle/>
          <a:p>
            <a:r>
              <a:rPr lang="en-CA" altLang="en-US" dirty="0"/>
              <a:t>Needs are physiological and psychological wants or desires that can be satisfied by acquiring certain incentives or achieving particular goals.</a:t>
            </a:r>
          </a:p>
          <a:p>
            <a:r>
              <a:rPr lang="en-CA" altLang="en-US" dirty="0"/>
              <a:t>It is the behaviour stimulated by this acquisition process that reveals the motivational character of needs:</a:t>
            </a:r>
          </a:p>
          <a:p>
            <a:endParaRPr lang="en-CA" altLang="en-US" dirty="0"/>
          </a:p>
          <a:p>
            <a:pPr algn="ctr">
              <a:buNone/>
            </a:pPr>
            <a:r>
              <a:rPr lang="en-CA" altLang="en-US" sz="2600" dirty="0"/>
              <a:t>NEEDS </a:t>
            </a:r>
            <a:r>
              <a:rPr lang="en-CA" altLang="en-US" sz="2600" dirty="0">
                <a:sym typeface="Wingdings" pitchFamily="2" charset="2"/>
              </a:rPr>
              <a:t>→ BEHAVIOUR → INCENTIVES AND GOALS</a:t>
            </a:r>
            <a:endParaRPr lang="en-US" sz="2600" dirty="0"/>
          </a:p>
        </p:txBody>
      </p:sp>
    </p:spTree>
    <p:extLst>
      <p:ext uri="{BB962C8B-B14F-4D97-AF65-F5344CB8AC3E}">
        <p14:creationId xmlns:p14="http://schemas.microsoft.com/office/powerpoint/2010/main" val="2630321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Need Theories of Work Motivation</a:t>
            </a:r>
            <a:r>
              <a:rPr lang="en-CA" altLang="en-US" sz="2000" dirty="0"/>
              <a:t> </a:t>
            </a:r>
            <a:r>
              <a:rPr lang="en-CA" altLang="en-US" sz="2000" b="0" dirty="0"/>
              <a:t>(3 of 4)</a:t>
            </a:r>
            <a:endParaRPr lang="en-US" dirty="0"/>
          </a:p>
        </p:txBody>
      </p:sp>
      <p:sp>
        <p:nvSpPr>
          <p:cNvPr id="3" name="Content Placeholder 2"/>
          <p:cNvSpPr>
            <a:spLocks noGrp="1"/>
          </p:cNvSpPr>
          <p:nvPr>
            <p:ph idx="1"/>
          </p:nvPr>
        </p:nvSpPr>
        <p:spPr/>
        <p:txBody>
          <a:bodyPr/>
          <a:lstStyle/>
          <a:p>
            <a:r>
              <a:rPr lang="en-CA" altLang="en-US" dirty="0"/>
              <a:t>Need theories are concerned with </a:t>
            </a:r>
            <a:r>
              <a:rPr lang="en-CA" altLang="en-US" i="1" dirty="0"/>
              <a:t>what</a:t>
            </a:r>
            <a:r>
              <a:rPr lang="en-CA" altLang="en-US" dirty="0"/>
              <a:t> motivates workers.</a:t>
            </a:r>
          </a:p>
          <a:p>
            <a:r>
              <a:rPr lang="en-CA" altLang="en-US" dirty="0"/>
              <a:t>Process theories are concerned with exactly </a:t>
            </a:r>
            <a:r>
              <a:rPr lang="en-CA" altLang="en-US" i="1" dirty="0"/>
              <a:t>how</a:t>
            </a:r>
            <a:r>
              <a:rPr lang="en-CA" altLang="en-US" dirty="0"/>
              <a:t> various factors motivate people.</a:t>
            </a:r>
          </a:p>
          <a:p>
            <a:r>
              <a:rPr lang="en-CA" altLang="en-US" dirty="0"/>
              <a:t>Need and process theories are complementary rather than contradictory.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Need Theories of Work Motivation</a:t>
            </a:r>
            <a:r>
              <a:rPr lang="en-CA" altLang="en-US" sz="2000" dirty="0"/>
              <a:t> </a:t>
            </a:r>
            <a:r>
              <a:rPr lang="en-CA" altLang="en-US" sz="2000" b="0" dirty="0"/>
              <a:t>(4 of 4)</a:t>
            </a:r>
            <a:endParaRPr lang="en-US" dirty="0"/>
          </a:p>
        </p:txBody>
      </p:sp>
      <p:sp>
        <p:nvSpPr>
          <p:cNvPr id="3" name="Content Placeholder 2"/>
          <p:cNvSpPr>
            <a:spLocks noGrp="1"/>
          </p:cNvSpPr>
          <p:nvPr>
            <p:ph idx="1"/>
          </p:nvPr>
        </p:nvSpPr>
        <p:spPr/>
        <p:txBody>
          <a:bodyPr/>
          <a:lstStyle/>
          <a:p>
            <a:r>
              <a:rPr lang="en-CA" altLang="en-US" dirty="0"/>
              <a:t>Three prominent need theories of motivation:</a:t>
            </a:r>
          </a:p>
          <a:p>
            <a:pPr lvl="1"/>
            <a:r>
              <a:rPr lang="en-CA" altLang="en-US" dirty="0"/>
              <a:t>Maslow’s Hierarchy of Needs</a:t>
            </a:r>
          </a:p>
          <a:p>
            <a:pPr lvl="1"/>
            <a:r>
              <a:rPr lang="en-CA" altLang="en-US" dirty="0" err="1"/>
              <a:t>Alderfer’s</a:t>
            </a:r>
            <a:r>
              <a:rPr lang="en-CA" altLang="en-US" dirty="0"/>
              <a:t> ERG Theory</a:t>
            </a:r>
          </a:p>
          <a:p>
            <a:pPr lvl="1"/>
            <a:r>
              <a:rPr lang="en-CA" altLang="en-US" dirty="0"/>
              <a:t>McClelland’s Theory of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Maslow’s Hierarchy of Needs</a:t>
            </a:r>
            <a:r>
              <a:rPr lang="en-CA" altLang="en-US" sz="2000" dirty="0"/>
              <a:t> </a:t>
            </a:r>
            <a:r>
              <a:rPr lang="en-CA" altLang="en-US" sz="2000" b="0" dirty="0"/>
              <a:t>(1 of 4)</a:t>
            </a:r>
            <a:endParaRPr lang="en-US" b="0" dirty="0"/>
          </a:p>
        </p:txBody>
      </p:sp>
      <p:sp>
        <p:nvSpPr>
          <p:cNvPr id="3" name="Content Placeholder 2"/>
          <p:cNvSpPr>
            <a:spLocks noGrp="1"/>
          </p:cNvSpPr>
          <p:nvPr>
            <p:ph idx="1"/>
          </p:nvPr>
        </p:nvSpPr>
        <p:spPr/>
        <p:txBody>
          <a:bodyPr/>
          <a:lstStyle/>
          <a:p>
            <a:r>
              <a:rPr lang="en-CA" altLang="en-US" dirty="0"/>
              <a:t>A five-level hierarchical need theory of motivation that specifies that the lowest-level unsatisfied need has the greatest motivating potential. The needs include:</a:t>
            </a:r>
          </a:p>
          <a:p>
            <a:pPr lvl="1"/>
            <a:r>
              <a:rPr lang="en-CA" altLang="en-US" dirty="0"/>
              <a:t>Physiological needs</a:t>
            </a:r>
          </a:p>
          <a:p>
            <a:pPr lvl="1"/>
            <a:r>
              <a:rPr lang="en-CA" altLang="en-US" dirty="0"/>
              <a:t>Safety needs</a:t>
            </a:r>
          </a:p>
          <a:p>
            <a:pPr lvl="1"/>
            <a:r>
              <a:rPr lang="en-CA" altLang="en-US" dirty="0"/>
              <a:t>Belongingness needs</a:t>
            </a:r>
          </a:p>
          <a:p>
            <a:pPr lvl="1"/>
            <a:r>
              <a:rPr lang="en-CA" altLang="en-US" dirty="0"/>
              <a:t>Esteem needs</a:t>
            </a:r>
          </a:p>
          <a:p>
            <a:pPr lvl="1"/>
            <a:r>
              <a:rPr lang="en-CA" altLang="en-US" dirty="0"/>
              <a:t>Self-actualization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Physiological Needs</a:t>
            </a:r>
            <a:endParaRPr lang="en-US" dirty="0"/>
          </a:p>
        </p:txBody>
      </p:sp>
      <p:sp>
        <p:nvSpPr>
          <p:cNvPr id="3" name="Content Placeholder 2"/>
          <p:cNvSpPr>
            <a:spLocks noGrp="1"/>
          </p:cNvSpPr>
          <p:nvPr>
            <p:ph idx="1"/>
          </p:nvPr>
        </p:nvSpPr>
        <p:spPr/>
        <p:txBody>
          <a:bodyPr/>
          <a:lstStyle/>
          <a:p>
            <a:r>
              <a:rPr lang="en-US" altLang="en-US" dirty="0"/>
              <a:t>Needs that must be satisfied for the person to survive, such as food, water, oxygen, and shelter.</a:t>
            </a:r>
          </a:p>
          <a:p>
            <a:r>
              <a:rPr lang="en-US" altLang="en-US" dirty="0"/>
              <a:t>Organizational factors that might satisfy these needs include:</a:t>
            </a:r>
          </a:p>
          <a:p>
            <a:pPr lvl="1"/>
            <a:r>
              <a:rPr lang="en-US" altLang="en-US" dirty="0"/>
              <a:t>Minimum pay necessary for survival </a:t>
            </a:r>
          </a:p>
          <a:p>
            <a:pPr lvl="1"/>
            <a:r>
              <a:rPr lang="en-US" altLang="en-US" dirty="0"/>
              <a:t>Working conditions that promote existence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Safety Needs</a:t>
            </a:r>
            <a:endParaRPr lang="en-US" dirty="0"/>
          </a:p>
        </p:txBody>
      </p:sp>
      <p:sp>
        <p:nvSpPr>
          <p:cNvPr id="3" name="Content Placeholder 2"/>
          <p:cNvSpPr>
            <a:spLocks noGrp="1"/>
          </p:cNvSpPr>
          <p:nvPr>
            <p:ph idx="1"/>
          </p:nvPr>
        </p:nvSpPr>
        <p:spPr/>
        <p:txBody>
          <a:bodyPr/>
          <a:lstStyle/>
          <a:p>
            <a:r>
              <a:rPr lang="en-US" altLang="en-US" dirty="0"/>
              <a:t>Needs for security, stability, freedom from anxiety, and a structured and ordered environment.</a:t>
            </a:r>
          </a:p>
          <a:p>
            <a:r>
              <a:rPr lang="en-US" altLang="en-US" dirty="0"/>
              <a:t>Organizational conditions that might meet these needs include: </a:t>
            </a:r>
          </a:p>
          <a:p>
            <a:pPr lvl="1"/>
            <a:r>
              <a:rPr lang="en-US" altLang="en-US" dirty="0"/>
              <a:t>Safe working conditions</a:t>
            </a:r>
          </a:p>
          <a:p>
            <a:pPr lvl="1"/>
            <a:r>
              <a:rPr lang="en-US" altLang="en-US" dirty="0"/>
              <a:t>Fair and sensible rules and regulations</a:t>
            </a:r>
          </a:p>
          <a:p>
            <a:pPr lvl="1"/>
            <a:r>
              <a:rPr lang="en-US" altLang="en-US" dirty="0"/>
              <a:t>Job security</a:t>
            </a:r>
          </a:p>
          <a:p>
            <a:pPr lvl="1"/>
            <a:r>
              <a:rPr lang="en-US" altLang="en-US" dirty="0"/>
              <a:t>Comfortable work environment</a:t>
            </a:r>
          </a:p>
          <a:p>
            <a:pPr lvl="1"/>
            <a:r>
              <a:rPr lang="en-US" altLang="en-US" dirty="0"/>
              <a:t>Pension and insurance plans</a:t>
            </a:r>
          </a:p>
          <a:p>
            <a:pPr lvl="1"/>
            <a:r>
              <a:rPr lang="en-US" altLang="en-US" dirty="0"/>
              <a:t>Pay above the minimum standard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Belongingness Needs</a:t>
            </a:r>
            <a:endParaRPr lang="en-US" dirty="0"/>
          </a:p>
        </p:txBody>
      </p:sp>
      <p:sp>
        <p:nvSpPr>
          <p:cNvPr id="3" name="Content Placeholder 2"/>
          <p:cNvSpPr>
            <a:spLocks noGrp="1"/>
          </p:cNvSpPr>
          <p:nvPr>
            <p:ph idx="1"/>
          </p:nvPr>
        </p:nvSpPr>
        <p:spPr/>
        <p:txBody>
          <a:bodyPr/>
          <a:lstStyle/>
          <a:p>
            <a:r>
              <a:rPr lang="en-US" altLang="en-US" dirty="0"/>
              <a:t>Needs for social interaction, affection, love, companionship, and friendship.</a:t>
            </a:r>
          </a:p>
          <a:p>
            <a:r>
              <a:rPr lang="en-US" altLang="en-US" dirty="0"/>
              <a:t>Organizational factors that might meet these needs include: </a:t>
            </a:r>
          </a:p>
          <a:p>
            <a:pPr lvl="1"/>
            <a:r>
              <a:rPr lang="en-US" altLang="en-US" dirty="0"/>
              <a:t>Opportunity to interact with others on the job</a:t>
            </a:r>
          </a:p>
          <a:p>
            <a:pPr lvl="1"/>
            <a:r>
              <a:rPr lang="en-US" altLang="en-US" dirty="0"/>
              <a:t>Friendly and supportive supervision</a:t>
            </a:r>
          </a:p>
          <a:p>
            <a:pPr lvl="1"/>
            <a:r>
              <a:rPr lang="en-US" altLang="en-US" dirty="0"/>
              <a:t>Opportunity for teamwork</a:t>
            </a:r>
          </a:p>
          <a:p>
            <a:pPr lvl="1"/>
            <a:r>
              <a:rPr lang="en-US" altLang="en-US" dirty="0"/>
              <a:t>Opportunity to develop new social relationships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Esteem Needs</a:t>
            </a:r>
            <a:endParaRPr lang="en-US" dirty="0"/>
          </a:p>
        </p:txBody>
      </p:sp>
      <p:sp>
        <p:nvSpPr>
          <p:cNvPr id="3" name="Content Placeholder 2"/>
          <p:cNvSpPr>
            <a:spLocks noGrp="1"/>
          </p:cNvSpPr>
          <p:nvPr>
            <p:ph idx="1"/>
          </p:nvPr>
        </p:nvSpPr>
        <p:spPr/>
        <p:txBody>
          <a:bodyPr/>
          <a:lstStyle/>
          <a:p>
            <a:r>
              <a:rPr lang="en-US" altLang="en-US" dirty="0"/>
              <a:t>Needs for feelings of adequacy, competence, independence, strength, confidence, and the appreciation and recognition of these characteristics by others.</a:t>
            </a:r>
          </a:p>
          <a:p>
            <a:r>
              <a:rPr lang="en-US" altLang="en-US" dirty="0"/>
              <a:t>Organizational factors that might satisfy these needs include: </a:t>
            </a:r>
          </a:p>
          <a:p>
            <a:pPr lvl="1"/>
            <a:r>
              <a:rPr lang="en-US" altLang="en-US" dirty="0"/>
              <a:t>Opportunity to master tasks leading to feelings of achievement and responsibility</a:t>
            </a:r>
          </a:p>
          <a:p>
            <a:pPr lvl="1"/>
            <a:r>
              <a:rPr lang="en-US" altLang="en-US" dirty="0"/>
              <a:t>Awards, promotions, prestigious job titles, professional recognition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Self-Actualization Needs</a:t>
            </a:r>
            <a:endParaRPr lang="en-US" dirty="0"/>
          </a:p>
        </p:txBody>
      </p:sp>
      <p:sp>
        <p:nvSpPr>
          <p:cNvPr id="3" name="Content Placeholder 2"/>
          <p:cNvSpPr>
            <a:spLocks noGrp="1"/>
          </p:cNvSpPr>
          <p:nvPr>
            <p:ph idx="1"/>
          </p:nvPr>
        </p:nvSpPr>
        <p:spPr/>
        <p:txBody>
          <a:bodyPr/>
          <a:lstStyle/>
          <a:p>
            <a:r>
              <a:rPr lang="en-US" altLang="en-US" dirty="0"/>
              <a:t>These needs are difficult to define.</a:t>
            </a:r>
          </a:p>
          <a:p>
            <a:r>
              <a:rPr lang="en-US" altLang="en-US" dirty="0"/>
              <a:t>They involve the desire to develop one’s true potential as an individual to the fullest extent and to express one’s skills, talents, and emotions in a manner that is most personally fulfilling.</a:t>
            </a:r>
          </a:p>
          <a:p>
            <a:r>
              <a:rPr lang="en-US" altLang="en-US" dirty="0"/>
              <a:t>Organizational conditions that might provide self-actualization include absorbing jobs with the potential for creativity and growth.</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Maslow’s Hierarchy of Needs</a:t>
            </a:r>
            <a:r>
              <a:rPr lang="en-CA" altLang="en-US" sz="2000" dirty="0"/>
              <a:t> </a:t>
            </a:r>
            <a:r>
              <a:rPr lang="en-CA" altLang="en-US" sz="2000" b="0" dirty="0"/>
              <a:t>(2 of 4)</a:t>
            </a:r>
            <a:endParaRPr lang="en-US" dirty="0"/>
          </a:p>
        </p:txBody>
      </p:sp>
      <p:sp>
        <p:nvSpPr>
          <p:cNvPr id="3" name="Content Placeholder 2"/>
          <p:cNvSpPr>
            <a:spLocks noGrp="1"/>
          </p:cNvSpPr>
          <p:nvPr>
            <p:ph idx="1"/>
          </p:nvPr>
        </p:nvSpPr>
        <p:spPr/>
        <p:txBody>
          <a:bodyPr/>
          <a:lstStyle/>
          <a:p>
            <a:r>
              <a:rPr lang="en-CA" altLang="en-US" i="1" dirty="0"/>
              <a:t>What is the motivational premise of the theory?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Maslow’s Hierarchy of Needs</a:t>
            </a:r>
            <a:r>
              <a:rPr lang="en-CA" altLang="en-US" sz="2000" dirty="0"/>
              <a:t> </a:t>
            </a:r>
            <a:r>
              <a:rPr lang="en-CA" altLang="en-US" sz="2000" b="0" dirty="0"/>
              <a:t>(3 of 4)</a:t>
            </a:r>
            <a:endParaRPr lang="en-US" dirty="0"/>
          </a:p>
        </p:txBody>
      </p:sp>
      <p:sp>
        <p:nvSpPr>
          <p:cNvPr id="3" name="Content Placeholder 2"/>
          <p:cNvSpPr>
            <a:spLocks noGrp="1"/>
          </p:cNvSpPr>
          <p:nvPr>
            <p:ph idx="1"/>
          </p:nvPr>
        </p:nvSpPr>
        <p:spPr/>
        <p:txBody>
          <a:bodyPr/>
          <a:lstStyle/>
          <a:p>
            <a:r>
              <a:rPr lang="en-CA" altLang="en-US" dirty="0"/>
              <a:t>The lowest-level unsatisfied need category has the greatest motivating potential.</a:t>
            </a:r>
          </a:p>
          <a:p>
            <a:r>
              <a:rPr lang="en-CA" altLang="en-US" dirty="0"/>
              <a:t>When a need is unsatisfied, it exerts a powerful effect on the individual’s thinking and behaviour and is therefore motivational.</a:t>
            </a:r>
          </a:p>
          <a:p>
            <a:r>
              <a:rPr lang="en-CA" altLang="en-US" dirty="0"/>
              <a:t>When needs at a particular level of the hierarchy are satisfied, the individual turns his or her attention to the next higher level.</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Maslow’s Hierarchy of Needs</a:t>
            </a:r>
            <a:r>
              <a:rPr lang="en-CA" altLang="en-US" sz="2000" dirty="0"/>
              <a:t> </a:t>
            </a:r>
            <a:r>
              <a:rPr lang="en-CA" altLang="en-US" sz="2000" b="0" dirty="0"/>
              <a:t>(4 of 4)</a:t>
            </a:r>
            <a:endParaRPr lang="en-US" dirty="0"/>
          </a:p>
        </p:txBody>
      </p:sp>
      <p:sp>
        <p:nvSpPr>
          <p:cNvPr id="3" name="Content Placeholder 2"/>
          <p:cNvSpPr>
            <a:spLocks noGrp="1"/>
          </p:cNvSpPr>
          <p:nvPr>
            <p:ph idx="1"/>
          </p:nvPr>
        </p:nvSpPr>
        <p:spPr/>
        <p:txBody>
          <a:bodyPr/>
          <a:lstStyle/>
          <a:p>
            <a:r>
              <a:rPr lang="en-CA" altLang="en-US" dirty="0"/>
              <a:t>A satisfied need is no longer an effective motivator.</a:t>
            </a:r>
          </a:p>
          <a:p>
            <a:r>
              <a:rPr lang="en-CA" altLang="en-US" dirty="0"/>
              <a:t>The single exception involves self-actualization needs.</a:t>
            </a:r>
          </a:p>
          <a:p>
            <a:r>
              <a:rPr lang="en-CA" altLang="en-US" dirty="0"/>
              <a:t>Self-actualization needs become stronger as they are gratified.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err="1"/>
              <a:t>Alderfer’s</a:t>
            </a:r>
            <a:r>
              <a:rPr lang="en-CA" altLang="en-US" dirty="0"/>
              <a:t> ERG Theory</a:t>
            </a:r>
            <a:r>
              <a:rPr lang="en-CA" altLang="en-US" sz="2000" dirty="0"/>
              <a:t> </a:t>
            </a:r>
            <a:r>
              <a:rPr lang="en-CA" altLang="en-US" sz="2000" b="0" dirty="0"/>
              <a:t>(1 of 4)</a:t>
            </a:r>
            <a:endParaRPr lang="en-US" b="0" dirty="0"/>
          </a:p>
        </p:txBody>
      </p:sp>
      <p:sp>
        <p:nvSpPr>
          <p:cNvPr id="3" name="Content Placeholder 2"/>
          <p:cNvSpPr>
            <a:spLocks noGrp="1"/>
          </p:cNvSpPr>
          <p:nvPr>
            <p:ph idx="1"/>
          </p:nvPr>
        </p:nvSpPr>
        <p:spPr/>
        <p:txBody>
          <a:bodyPr/>
          <a:lstStyle/>
          <a:p>
            <a:r>
              <a:rPr lang="en-CA" altLang="en-US" dirty="0"/>
              <a:t>Streamlines Maslow’s need classifications and makes some different assumptions about the relationship between needs and motivation.</a:t>
            </a:r>
          </a:p>
          <a:p>
            <a:r>
              <a:rPr lang="en-CA" altLang="en-US" dirty="0"/>
              <a:t>A three-level hierarchical need theory of motivation (existence, relatedness, growth) that allows for movement up and down the hierarchy.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Existence Needs</a:t>
            </a:r>
            <a:endParaRPr lang="en-US" dirty="0"/>
          </a:p>
        </p:txBody>
      </p:sp>
      <p:sp>
        <p:nvSpPr>
          <p:cNvPr id="3" name="Content Placeholder 2"/>
          <p:cNvSpPr>
            <a:spLocks noGrp="1"/>
          </p:cNvSpPr>
          <p:nvPr>
            <p:ph idx="1"/>
          </p:nvPr>
        </p:nvSpPr>
        <p:spPr/>
        <p:txBody>
          <a:bodyPr/>
          <a:lstStyle/>
          <a:p>
            <a:r>
              <a:rPr lang="en-US" altLang="en-US" dirty="0"/>
              <a:t>Needs that are satisfied by some material substance or condition.</a:t>
            </a:r>
          </a:p>
          <a:p>
            <a:r>
              <a:rPr lang="en-US" altLang="en-US" dirty="0"/>
              <a:t>They correspond closely to Maslow’s physiological needs and to those safety needs that are satisfied by material conditions rather than interpersonal relations:</a:t>
            </a:r>
          </a:p>
          <a:p>
            <a:pPr lvl="1"/>
            <a:r>
              <a:rPr lang="en-US" altLang="en-US" dirty="0"/>
              <a:t>Need for food, shelter, and pay</a:t>
            </a:r>
          </a:p>
          <a:p>
            <a:pPr lvl="1"/>
            <a:r>
              <a:rPr lang="en-US" altLang="en-US" dirty="0"/>
              <a:t>Safe working conditions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Relatedness Needs</a:t>
            </a:r>
            <a:endParaRPr lang="en-US" dirty="0"/>
          </a:p>
        </p:txBody>
      </p:sp>
      <p:sp>
        <p:nvSpPr>
          <p:cNvPr id="3" name="Content Placeholder 2"/>
          <p:cNvSpPr>
            <a:spLocks noGrp="1"/>
          </p:cNvSpPr>
          <p:nvPr>
            <p:ph idx="1"/>
          </p:nvPr>
        </p:nvSpPr>
        <p:spPr/>
        <p:txBody>
          <a:bodyPr/>
          <a:lstStyle/>
          <a:p>
            <a:r>
              <a:rPr lang="en-US" altLang="en-US" dirty="0"/>
              <a:t>Needs that are satisfied by open communication and the exchange of thoughts and feelings with other organizational members.</a:t>
            </a:r>
          </a:p>
          <a:p>
            <a:r>
              <a:rPr lang="en-US" altLang="en-US" dirty="0"/>
              <a:t>They correspond closely to Maslow’s belongingness needs and to those esteem needs that involve feedback from others:</a:t>
            </a:r>
          </a:p>
          <a:p>
            <a:pPr lvl="1"/>
            <a:r>
              <a:rPr lang="en-US" altLang="en-US" dirty="0"/>
              <a:t>Open, accurate, honest interaction rather than uncritical pleasantness</a:t>
            </a:r>
          </a:p>
          <a:p>
            <a:pPr lvl="1"/>
            <a:r>
              <a:rPr lang="en-US" altLang="en-US" dirty="0"/>
              <a:t>Safe working conditions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Growth Needs</a:t>
            </a:r>
            <a:endParaRPr lang="en-US" dirty="0"/>
          </a:p>
        </p:txBody>
      </p:sp>
      <p:sp>
        <p:nvSpPr>
          <p:cNvPr id="3" name="Content Placeholder 2"/>
          <p:cNvSpPr>
            <a:spLocks noGrp="1"/>
          </p:cNvSpPr>
          <p:nvPr>
            <p:ph idx="1"/>
          </p:nvPr>
        </p:nvSpPr>
        <p:spPr/>
        <p:txBody>
          <a:bodyPr/>
          <a:lstStyle/>
          <a:p>
            <a:r>
              <a:rPr lang="en-US" altLang="en-US" dirty="0"/>
              <a:t>Needs that are fulfilled by strong personal involvement in the work setting.</a:t>
            </a:r>
          </a:p>
          <a:p>
            <a:r>
              <a:rPr lang="en-US" altLang="en-US" dirty="0"/>
              <a:t>They correspond to Maslow’s need for self-actualization and the aspects of esteem needs that concern achievement and responsibility:</a:t>
            </a:r>
          </a:p>
          <a:p>
            <a:pPr lvl="1"/>
            <a:r>
              <a:rPr lang="en-US" altLang="en-US" dirty="0"/>
              <a:t>The full utilization of one’s skills and abilities</a:t>
            </a:r>
          </a:p>
          <a:p>
            <a:pPr lvl="1"/>
            <a:r>
              <a:rPr lang="en-US" altLang="en-US" dirty="0"/>
              <a:t>The creative development of new skills and abilities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Relationship Between Maslow’s and </a:t>
            </a:r>
            <a:r>
              <a:rPr lang="en-CA" altLang="en-US" dirty="0" err="1"/>
              <a:t>Alderfer’s</a:t>
            </a:r>
            <a:r>
              <a:rPr lang="en-CA" altLang="en-US" dirty="0"/>
              <a:t> Need Theories</a:t>
            </a:r>
            <a:endParaRPr lang="en-US" dirty="0"/>
          </a:p>
        </p:txBody>
      </p:sp>
      <p:pic>
        <p:nvPicPr>
          <p:cNvPr id="4" name="Picture 3" descr="Maslow’s need hierarchy flows from basic needs to higher order needs as follows:&#10;• Physiological&#10;• Safety&#10;• Belongingness&#10;• Self esteem&#10;• Self actualization&#10;Alderfer’s E R G theory flows from extrinsic motivation to intrinsic motivation as follows:&#10;• Existence&#10;• Relatedness&#10;• Growth&#10;"/>
          <p:cNvPicPr>
            <a:picLocks noChangeAspect="1"/>
          </p:cNvPicPr>
          <p:nvPr/>
        </p:nvPicPr>
        <p:blipFill rotWithShape="1">
          <a:blip r:embed="rId2">
            <a:extLst>
              <a:ext uri="{28A0092B-C50C-407E-A947-70E740481C1C}">
                <a14:useLocalDpi xmlns:a14="http://schemas.microsoft.com/office/drawing/2010/main" val="0"/>
              </a:ext>
            </a:extLst>
          </a:blip>
          <a:srcRect l="21562"/>
          <a:stretch/>
        </p:blipFill>
        <p:spPr>
          <a:xfrm>
            <a:off x="587376" y="2133600"/>
            <a:ext cx="8142494" cy="3581400"/>
          </a:xfrm>
          <a:prstGeom prst="rect">
            <a:avLst/>
          </a:prstGeom>
        </p:spPr>
      </p:pic>
    </p:spTree>
    <p:extLst>
      <p:ext uri="{BB962C8B-B14F-4D97-AF65-F5344CB8AC3E}">
        <p14:creationId xmlns:p14="http://schemas.microsoft.com/office/powerpoint/2010/main" val="26303216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err="1"/>
              <a:t>Alderfer’s</a:t>
            </a:r>
            <a:r>
              <a:rPr lang="en-CA" altLang="en-US" dirty="0"/>
              <a:t> ERG Theory</a:t>
            </a:r>
            <a:r>
              <a:rPr lang="en-CA" altLang="en-US" sz="2000" dirty="0"/>
              <a:t> </a:t>
            </a:r>
            <a:r>
              <a:rPr lang="en-CA" altLang="en-US" sz="2000" b="0" dirty="0"/>
              <a:t>(2 of 4)</a:t>
            </a:r>
            <a:endParaRPr lang="en-US" dirty="0"/>
          </a:p>
        </p:txBody>
      </p:sp>
      <p:sp>
        <p:nvSpPr>
          <p:cNvPr id="3" name="Content Placeholder 2"/>
          <p:cNvSpPr>
            <a:spLocks noGrp="1"/>
          </p:cNvSpPr>
          <p:nvPr>
            <p:ph idx="1"/>
          </p:nvPr>
        </p:nvSpPr>
        <p:spPr/>
        <p:txBody>
          <a:bodyPr/>
          <a:lstStyle/>
          <a:p>
            <a:r>
              <a:rPr lang="en-CA" altLang="en-US" u="sng" dirty="0"/>
              <a:t>Agreement with Maslow</a:t>
            </a:r>
            <a:r>
              <a:rPr lang="en-CA" altLang="en-US" dirty="0"/>
              <a:t>:</a:t>
            </a:r>
          </a:p>
          <a:p>
            <a:pPr lvl="1"/>
            <a:r>
              <a:rPr lang="en-CA" altLang="en-US" dirty="0"/>
              <a:t>As lower-level needs are satisfied, the desire to have higher-level needs satisfied will increase.</a:t>
            </a:r>
          </a:p>
          <a:p>
            <a:pPr lvl="1"/>
            <a:r>
              <a:rPr lang="en-CA" altLang="en-US" dirty="0"/>
              <a:t>The least concrete needs (growth needs) become </a:t>
            </a:r>
            <a:r>
              <a:rPr lang="en-CA" altLang="en-US" i="1" dirty="0"/>
              <a:t>more</a:t>
            </a:r>
            <a:r>
              <a:rPr lang="en-CA" altLang="en-US" dirty="0"/>
              <a:t> compelling and </a:t>
            </a:r>
            <a:r>
              <a:rPr lang="en-CA" altLang="en-US" i="1" dirty="0"/>
              <a:t>more</a:t>
            </a:r>
            <a:r>
              <a:rPr lang="en-CA" altLang="en-US" dirty="0"/>
              <a:t> desired as they are fulfilled.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err="1"/>
              <a:t>Alderfer’s</a:t>
            </a:r>
            <a:r>
              <a:rPr lang="en-CA" altLang="en-US" dirty="0"/>
              <a:t> ERG Theory</a:t>
            </a:r>
            <a:r>
              <a:rPr lang="en-CA" altLang="en-US" sz="2000" dirty="0"/>
              <a:t> </a:t>
            </a:r>
            <a:r>
              <a:rPr lang="en-CA" altLang="en-US" sz="2000" b="0" dirty="0"/>
              <a:t>(3 of 4)</a:t>
            </a:r>
            <a:endParaRPr lang="en-US" dirty="0"/>
          </a:p>
        </p:txBody>
      </p:sp>
      <p:sp>
        <p:nvSpPr>
          <p:cNvPr id="3" name="Content Placeholder 2"/>
          <p:cNvSpPr>
            <a:spLocks noGrp="1"/>
          </p:cNvSpPr>
          <p:nvPr>
            <p:ph idx="1"/>
          </p:nvPr>
        </p:nvSpPr>
        <p:spPr/>
        <p:txBody>
          <a:bodyPr/>
          <a:lstStyle/>
          <a:p>
            <a:r>
              <a:rPr lang="en-CA" altLang="en-US" u="sng" dirty="0"/>
              <a:t>Differs from Maslow</a:t>
            </a:r>
            <a:r>
              <a:rPr lang="en-CA" altLang="en-US" dirty="0"/>
              <a:t>:</a:t>
            </a:r>
          </a:p>
          <a:p>
            <a:pPr lvl="1"/>
            <a:r>
              <a:rPr lang="en-CA" altLang="en-US" dirty="0"/>
              <a:t>Does not assume that a lower-level need </a:t>
            </a:r>
            <a:r>
              <a:rPr lang="en-CA" altLang="en-US" i="1" dirty="0"/>
              <a:t>must</a:t>
            </a:r>
            <a:r>
              <a:rPr lang="en-CA" altLang="en-US" dirty="0"/>
              <a:t> be gratified before a less concrete need becomes operative.</a:t>
            </a:r>
          </a:p>
          <a:p>
            <a:pPr lvl="1"/>
            <a:r>
              <a:rPr lang="en-CA" altLang="en-US" dirty="0"/>
              <a:t>If the higher-level needs are ungratified, individuals will increase their desire for the gratification of lower-level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err="1"/>
              <a:t>Alderfer’s</a:t>
            </a:r>
            <a:r>
              <a:rPr lang="en-CA" altLang="en-US" dirty="0"/>
              <a:t> ERG Theory</a:t>
            </a:r>
            <a:r>
              <a:rPr lang="en-CA" altLang="en-US" sz="2000" dirty="0"/>
              <a:t> </a:t>
            </a:r>
            <a:r>
              <a:rPr lang="en-CA" altLang="en-US" sz="2000" b="0" dirty="0"/>
              <a:t>(4 of 4)</a:t>
            </a:r>
            <a:endParaRPr lang="en-US" dirty="0"/>
          </a:p>
        </p:txBody>
      </p:sp>
      <p:sp>
        <p:nvSpPr>
          <p:cNvPr id="3" name="Content Placeholder 2"/>
          <p:cNvSpPr>
            <a:spLocks noGrp="1"/>
          </p:cNvSpPr>
          <p:nvPr>
            <p:ph idx="1"/>
          </p:nvPr>
        </p:nvSpPr>
        <p:spPr/>
        <p:txBody>
          <a:bodyPr/>
          <a:lstStyle/>
          <a:p>
            <a:r>
              <a:rPr lang="en-CA" altLang="en-US" u="sng" dirty="0"/>
              <a:t>Differs from Maslow</a:t>
            </a:r>
            <a:r>
              <a:rPr lang="en-CA" altLang="en-US" dirty="0"/>
              <a:t>:</a:t>
            </a:r>
          </a:p>
          <a:p>
            <a:pPr lvl="1"/>
            <a:r>
              <a:rPr lang="en-CA" altLang="en-US" dirty="0"/>
              <a:t>The frustration of higher-order needs will lead workers to regress to a more concrete need category.</a:t>
            </a:r>
          </a:p>
          <a:p>
            <a:pPr lvl="1"/>
            <a:r>
              <a:rPr lang="en-CA" altLang="en-US" dirty="0"/>
              <a:t>An apparently satisfied need can act as a motivator by substituting for an unsatisfied need.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Major Motivational Premises of ERG Theory</a:t>
            </a:r>
            <a:endParaRPr lang="en-US" dirty="0"/>
          </a:p>
        </p:txBody>
      </p:sp>
      <p:sp>
        <p:nvSpPr>
          <p:cNvPr id="3" name="Content Placeholder 2"/>
          <p:cNvSpPr>
            <a:spLocks noGrp="1"/>
          </p:cNvSpPr>
          <p:nvPr>
            <p:ph idx="1"/>
          </p:nvPr>
        </p:nvSpPr>
        <p:spPr/>
        <p:txBody>
          <a:bodyPr/>
          <a:lstStyle/>
          <a:p>
            <a:r>
              <a:rPr lang="en-CA" altLang="en-US" dirty="0"/>
              <a:t>The more lower-level needs are gratified, the more higher-level need satisfaction is desired.</a:t>
            </a:r>
          </a:p>
          <a:p>
            <a:r>
              <a:rPr lang="en-CA" altLang="en-US" dirty="0"/>
              <a:t>The less higher-level needs are gratified, the more lower-level need satisfaction is desired.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McClelland’s Theory of Needs</a:t>
            </a:r>
            <a:r>
              <a:rPr lang="en-CA" altLang="en-US" sz="2000" dirty="0"/>
              <a:t> </a:t>
            </a:r>
            <a:r>
              <a:rPr lang="en-CA" altLang="en-US" sz="2000" b="0" dirty="0"/>
              <a:t>(1 of 5)</a:t>
            </a:r>
            <a:endParaRPr lang="en-US" b="0" dirty="0"/>
          </a:p>
        </p:txBody>
      </p:sp>
      <p:sp>
        <p:nvSpPr>
          <p:cNvPr id="3" name="Content Placeholder 2"/>
          <p:cNvSpPr>
            <a:spLocks noGrp="1"/>
          </p:cNvSpPr>
          <p:nvPr>
            <p:ph idx="1"/>
          </p:nvPr>
        </p:nvSpPr>
        <p:spPr/>
        <p:txBody>
          <a:bodyPr/>
          <a:lstStyle/>
          <a:p>
            <a:pPr>
              <a:defRPr/>
            </a:pPr>
            <a:r>
              <a:rPr lang="en-CA" altLang="en-US" dirty="0"/>
              <a:t>A non-hierarchical need theory of motivation that outlines the conditions under which certain needs result in particular patterns of motivation.</a:t>
            </a:r>
          </a:p>
          <a:p>
            <a:pPr>
              <a:defRPr/>
            </a:pPr>
            <a:r>
              <a:rPr lang="en-CA" altLang="en-US" dirty="0"/>
              <a:t>Needs reflect relatively stable personality characteristics.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McClelland’s Theory of Needs</a:t>
            </a:r>
            <a:r>
              <a:rPr lang="en-CA" altLang="en-US" sz="2000" dirty="0"/>
              <a:t> </a:t>
            </a:r>
            <a:r>
              <a:rPr lang="en-CA" altLang="en-US" sz="2000" b="0" dirty="0"/>
              <a:t>(2 of 5)</a:t>
            </a:r>
            <a:endParaRPr lang="en-US" dirty="0"/>
          </a:p>
        </p:txBody>
      </p:sp>
      <p:sp>
        <p:nvSpPr>
          <p:cNvPr id="3" name="Content Placeholder 2"/>
          <p:cNvSpPr>
            <a:spLocks noGrp="1"/>
          </p:cNvSpPr>
          <p:nvPr>
            <p:ph idx="1"/>
          </p:nvPr>
        </p:nvSpPr>
        <p:spPr/>
        <p:txBody>
          <a:bodyPr/>
          <a:lstStyle/>
          <a:p>
            <a:r>
              <a:rPr lang="en-CA" altLang="en-US" dirty="0"/>
              <a:t>Concerned with the specific behavioural consequences of three needs: </a:t>
            </a:r>
          </a:p>
          <a:p>
            <a:pPr lvl="1"/>
            <a:r>
              <a:rPr lang="en-CA" altLang="en-US" dirty="0"/>
              <a:t>Need for Achievement</a:t>
            </a:r>
          </a:p>
          <a:p>
            <a:pPr lvl="1"/>
            <a:r>
              <a:rPr lang="en-CA" altLang="en-US" dirty="0"/>
              <a:t>Need for Affiliation</a:t>
            </a:r>
          </a:p>
          <a:p>
            <a:pPr lvl="1"/>
            <a:r>
              <a:rPr lang="en-CA" altLang="en-US" dirty="0"/>
              <a:t>Need for Power</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Need for Achievement</a:t>
            </a:r>
            <a:endParaRPr lang="en-US" dirty="0"/>
          </a:p>
        </p:txBody>
      </p:sp>
      <p:sp>
        <p:nvSpPr>
          <p:cNvPr id="3" name="Content Placeholder 2"/>
          <p:cNvSpPr>
            <a:spLocks noGrp="1"/>
          </p:cNvSpPr>
          <p:nvPr>
            <p:ph idx="1"/>
          </p:nvPr>
        </p:nvSpPr>
        <p:spPr/>
        <p:txBody>
          <a:bodyPr/>
          <a:lstStyle/>
          <a:p>
            <a:r>
              <a:rPr lang="en-CA" altLang="en-US" dirty="0"/>
              <a:t>A strong desire to perform challenging tasks well. </a:t>
            </a:r>
          </a:p>
          <a:p>
            <a:r>
              <a:rPr lang="en-CA" altLang="en-US" dirty="0"/>
              <a:t>Individuals with a high need for achievement exhibit the following characteristics:</a:t>
            </a:r>
          </a:p>
          <a:p>
            <a:pPr lvl="1"/>
            <a:r>
              <a:rPr lang="en-CA" altLang="en-US" dirty="0"/>
              <a:t>A preference for situations in which personal responsibility can be taken for outcomes.</a:t>
            </a:r>
          </a:p>
          <a:p>
            <a:pPr lvl="1"/>
            <a:r>
              <a:rPr lang="en-CA" altLang="en-US" dirty="0"/>
              <a:t>A tendency to set moderately difficult goals that provide for calculated risks.</a:t>
            </a:r>
          </a:p>
          <a:p>
            <a:pPr lvl="1"/>
            <a:r>
              <a:rPr lang="en-CA" altLang="en-US" dirty="0"/>
              <a:t>A desire for performance feedback.</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Need for Affiliation</a:t>
            </a:r>
            <a:endParaRPr lang="en-US" dirty="0"/>
          </a:p>
        </p:txBody>
      </p:sp>
      <p:sp>
        <p:nvSpPr>
          <p:cNvPr id="3" name="Content Placeholder 2"/>
          <p:cNvSpPr>
            <a:spLocks noGrp="1"/>
          </p:cNvSpPr>
          <p:nvPr>
            <p:ph idx="1"/>
          </p:nvPr>
        </p:nvSpPr>
        <p:spPr/>
        <p:txBody>
          <a:bodyPr/>
          <a:lstStyle/>
          <a:p>
            <a:r>
              <a:rPr lang="en-CA" altLang="en-US" dirty="0"/>
              <a:t>A strong desire to establish and maintain friendly, compatible interpersonal relationships.</a:t>
            </a:r>
          </a:p>
          <a:p>
            <a:r>
              <a:rPr lang="en-CA" altLang="en-US" dirty="0"/>
              <a:t>People with a high need for affiliation have an ability to learn social networking quickly and a tendency to communicate frequently with others.</a:t>
            </a:r>
          </a:p>
          <a:p>
            <a:r>
              <a:rPr lang="en-CA" altLang="en-US" dirty="0"/>
              <a:t>They prefer to avoid conflict and competition with others.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Need for Power</a:t>
            </a:r>
            <a:endParaRPr lang="en-US" dirty="0"/>
          </a:p>
        </p:txBody>
      </p:sp>
      <p:sp>
        <p:nvSpPr>
          <p:cNvPr id="3" name="Content Placeholder 2"/>
          <p:cNvSpPr>
            <a:spLocks noGrp="1"/>
          </p:cNvSpPr>
          <p:nvPr>
            <p:ph idx="1"/>
          </p:nvPr>
        </p:nvSpPr>
        <p:spPr/>
        <p:txBody>
          <a:bodyPr/>
          <a:lstStyle/>
          <a:p>
            <a:r>
              <a:rPr lang="en-CA" altLang="en-US" dirty="0"/>
              <a:t>A strong desire to influence others, making a significant impact or impression.</a:t>
            </a:r>
          </a:p>
          <a:p>
            <a:r>
              <a:rPr lang="en-CA" altLang="en-US" dirty="0"/>
              <a:t>People with a high need for power seek out social settings in which they can be influential.</a:t>
            </a:r>
          </a:p>
          <a:p>
            <a:r>
              <a:rPr lang="en-CA" altLang="en-US" dirty="0"/>
              <a:t>Power can be used to serve the power seeker, other people, or the organization.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McClelland’s Theory of Needs</a:t>
            </a:r>
            <a:r>
              <a:rPr lang="en-CA" altLang="en-US" sz="2000" dirty="0"/>
              <a:t> </a:t>
            </a:r>
            <a:r>
              <a:rPr lang="en-CA" altLang="en-US" sz="2000" b="0" dirty="0"/>
              <a:t>(3 of 5)</a:t>
            </a:r>
            <a:endParaRPr lang="en-US" dirty="0"/>
          </a:p>
        </p:txBody>
      </p:sp>
      <p:sp>
        <p:nvSpPr>
          <p:cNvPr id="3" name="Content Placeholder 2"/>
          <p:cNvSpPr>
            <a:spLocks noGrp="1"/>
          </p:cNvSpPr>
          <p:nvPr>
            <p:ph idx="1"/>
          </p:nvPr>
        </p:nvSpPr>
        <p:spPr/>
        <p:txBody>
          <a:bodyPr/>
          <a:lstStyle/>
          <a:p>
            <a:r>
              <a:rPr lang="en-CA" altLang="en-US" dirty="0"/>
              <a:t>McClelland predicts that people will be motivated to seek out and perform well in jobs that match their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McClelland’s Theory of Needs</a:t>
            </a:r>
            <a:r>
              <a:rPr lang="en-CA" altLang="en-US" sz="2000" dirty="0"/>
              <a:t> </a:t>
            </a:r>
            <a:r>
              <a:rPr lang="en-CA" altLang="en-US" sz="2000" b="0" dirty="0"/>
              <a:t>(4 of 5)</a:t>
            </a:r>
            <a:endParaRPr lang="en-US" dirty="0"/>
          </a:p>
        </p:txBody>
      </p:sp>
      <p:sp>
        <p:nvSpPr>
          <p:cNvPr id="3" name="Content Placeholder 2"/>
          <p:cNvSpPr>
            <a:spLocks noGrp="1"/>
          </p:cNvSpPr>
          <p:nvPr>
            <p:ph idx="1"/>
          </p:nvPr>
        </p:nvSpPr>
        <p:spPr/>
        <p:txBody>
          <a:bodyPr/>
          <a:lstStyle/>
          <a:p>
            <a:r>
              <a:rPr lang="en-CA" altLang="en-US" u="sng" dirty="0"/>
              <a:t>People with high </a:t>
            </a:r>
            <a:r>
              <a:rPr lang="en-CA" altLang="en-US" i="1" u="sng" dirty="0"/>
              <a:t>need for achievement</a:t>
            </a:r>
            <a:r>
              <a:rPr lang="en-CA" altLang="en-US" dirty="0"/>
              <a:t>:</a:t>
            </a:r>
          </a:p>
          <a:p>
            <a:pPr lvl="1"/>
            <a:r>
              <a:rPr lang="en-CA" altLang="en-US" dirty="0"/>
              <a:t>Sales jobs or entrepreneurial positions</a:t>
            </a:r>
          </a:p>
          <a:p>
            <a:r>
              <a:rPr lang="en-CA" altLang="en-US" u="sng" dirty="0"/>
              <a:t>People with high </a:t>
            </a:r>
            <a:r>
              <a:rPr lang="en-CA" altLang="en-US" i="1" u="sng" dirty="0"/>
              <a:t>need for affiliation</a:t>
            </a:r>
            <a:r>
              <a:rPr lang="en-CA" altLang="en-US" dirty="0"/>
              <a:t>:</a:t>
            </a:r>
          </a:p>
          <a:p>
            <a:pPr lvl="1"/>
            <a:r>
              <a:rPr lang="en-CA" altLang="en-US" dirty="0"/>
              <a:t>Social work or customer relations</a:t>
            </a:r>
          </a:p>
          <a:p>
            <a:r>
              <a:rPr lang="en-CA" altLang="en-US" u="sng" dirty="0"/>
              <a:t>People with high </a:t>
            </a:r>
            <a:r>
              <a:rPr lang="en-CA" altLang="en-US" i="1" u="sng" dirty="0"/>
              <a:t>need for power</a:t>
            </a:r>
            <a:r>
              <a:rPr lang="en-CA" altLang="en-US" dirty="0"/>
              <a:t>:</a:t>
            </a:r>
          </a:p>
          <a:p>
            <a:pPr lvl="1"/>
            <a:r>
              <a:rPr lang="en-CA" altLang="en-US" dirty="0"/>
              <a:t>Journalism and management</a:t>
            </a:r>
          </a:p>
        </p:txBody>
      </p:sp>
    </p:spTree>
    <p:extLst>
      <p:ext uri="{BB962C8B-B14F-4D97-AF65-F5344CB8AC3E}">
        <p14:creationId xmlns:p14="http://schemas.microsoft.com/office/powerpoint/2010/main" val="2630321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McClelland’s Theory of Needs</a:t>
            </a:r>
            <a:r>
              <a:rPr lang="en-CA" altLang="en-US" sz="2000" dirty="0"/>
              <a:t> </a:t>
            </a:r>
            <a:r>
              <a:rPr lang="en-CA" altLang="en-US" sz="2000" b="0" dirty="0"/>
              <a:t>(5 of 5)</a:t>
            </a:r>
            <a:endParaRPr lang="en-US" dirty="0"/>
          </a:p>
        </p:txBody>
      </p:sp>
      <p:sp>
        <p:nvSpPr>
          <p:cNvPr id="3" name="Content Placeholder 2"/>
          <p:cNvSpPr>
            <a:spLocks noGrp="1"/>
          </p:cNvSpPr>
          <p:nvPr>
            <p:ph idx="1"/>
          </p:nvPr>
        </p:nvSpPr>
        <p:spPr/>
        <p:txBody>
          <a:bodyPr/>
          <a:lstStyle/>
          <a:p>
            <a:r>
              <a:rPr lang="en-CA" altLang="en-US" dirty="0"/>
              <a:t>The most effective managers have a low need for affiliation, a high need for power, and the ability to direct power toward organizational goals.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Research Support for Need Theories </a:t>
            </a:r>
            <a:br>
              <a:rPr lang="en-CA" altLang="en-US" dirty="0"/>
            </a:b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Support for a simpler two-level need hierarchy comprising the needs toward the top and bottom of Maslow’s hierarchy.</a:t>
            </a:r>
          </a:p>
          <a:p>
            <a:r>
              <a:rPr lang="en-CA" altLang="en-US" dirty="0"/>
              <a:t>Frustration of relatedness needs increases the strength of existence needs.</a:t>
            </a:r>
          </a:p>
          <a:p>
            <a:r>
              <a:rPr lang="en-CA" altLang="en-US" dirty="0"/>
              <a:t>The simplicity and flexibility of ERG theory seems to capture the human need structure better than the greater complexity and rigidity of Maslow’s theory.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Research Support for Need Theories </a:t>
            </a:r>
            <a:br>
              <a:rPr lang="en-CA" altLang="en-US" dirty="0"/>
            </a:b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Research on McClelland’s need theory is generally supportive of the idea that particular needs are motivational when the work setting permits the satisfaction of these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Managerial Implications of Need Theories</a:t>
            </a:r>
            <a:endParaRPr lang="en-US" dirty="0"/>
          </a:p>
        </p:txBody>
      </p:sp>
      <p:sp>
        <p:nvSpPr>
          <p:cNvPr id="3" name="Content Placeholder 2"/>
          <p:cNvSpPr>
            <a:spLocks noGrp="1"/>
          </p:cNvSpPr>
          <p:nvPr>
            <p:ph idx="1"/>
          </p:nvPr>
        </p:nvSpPr>
        <p:spPr/>
        <p:txBody>
          <a:bodyPr/>
          <a:lstStyle/>
          <a:p>
            <a:r>
              <a:rPr lang="en-CA" altLang="en-US" dirty="0"/>
              <a:t>Need theories have several implications for managerial attempts to motivate employees:</a:t>
            </a:r>
          </a:p>
          <a:p>
            <a:pPr lvl="1"/>
            <a:r>
              <a:rPr lang="en-CA" altLang="en-US" dirty="0"/>
              <a:t>Appreciate diversity</a:t>
            </a:r>
          </a:p>
          <a:p>
            <a:pPr lvl="1"/>
            <a:r>
              <a:rPr lang="en-CA" altLang="en-US" dirty="0"/>
              <a:t>Appreciate intrinsic motivation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Appreciate Diversity</a:t>
            </a:r>
            <a:endParaRPr lang="en-US" dirty="0"/>
          </a:p>
        </p:txBody>
      </p:sp>
      <p:sp>
        <p:nvSpPr>
          <p:cNvPr id="3" name="Content Placeholder 2"/>
          <p:cNvSpPr>
            <a:spLocks noGrp="1"/>
          </p:cNvSpPr>
          <p:nvPr>
            <p:ph idx="1"/>
          </p:nvPr>
        </p:nvSpPr>
        <p:spPr/>
        <p:txBody>
          <a:bodyPr/>
          <a:lstStyle/>
          <a:p>
            <a:r>
              <a:rPr lang="en-CA" altLang="en-US" dirty="0"/>
              <a:t>Appreciate diversity of the needs of individual employees and offer incentives or goals that correspond to them.</a:t>
            </a:r>
          </a:p>
          <a:p>
            <a:r>
              <a:rPr lang="en-CA" altLang="en-US" dirty="0"/>
              <a:t>Survey employees to find out what their needs are and then offer programs that meet their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Appreciate Intrinsic Motivation</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Appreciate the motivational potential of intrinsic motivators and the existence of higher-order needs.</a:t>
            </a:r>
          </a:p>
          <a:p>
            <a:r>
              <a:rPr lang="en-CA" altLang="en-US" dirty="0"/>
              <a:t>Avoid a vicious motivational cycle that relies on gratifying lower-level needs.</a:t>
            </a:r>
          </a:p>
          <a:p>
            <a:r>
              <a:rPr lang="en-CA" altLang="en-US" i="1" dirty="0"/>
              <a:t>How can organizations benefit from the intrinsic motivation that is inherent in strong higher-order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Appreciate Intrinsic Motivation</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pPr>
              <a:defRPr/>
            </a:pPr>
            <a:r>
              <a:rPr lang="en-CA" altLang="en-US" dirty="0"/>
              <a:t>Higher-order needs will fail to develop unless lower-level needs are reasonably well gratified.</a:t>
            </a:r>
          </a:p>
          <a:p>
            <a:pPr>
              <a:defRPr/>
            </a:pPr>
            <a:r>
              <a:rPr lang="en-CA" altLang="en-US" dirty="0"/>
              <a:t>If basic needs are met, jobs can be “enriched” to be more stimulating and challenging and to provide feelings of responsibility and achievement.</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Appreciate Intrinsic Motivation</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Design career paths that enable interested workers to progress through a series of jobs that continue to challenge their higher-order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Self-Determination Theory (SDT)</a:t>
            </a:r>
            <a:r>
              <a:rPr lang="en-CA" altLang="en-US" sz="2000" dirty="0"/>
              <a:t> </a:t>
            </a:r>
            <a:r>
              <a:rPr lang="en-CA" altLang="en-US" sz="2000" b="0" dirty="0"/>
              <a:t>(1 of 4)</a:t>
            </a:r>
            <a:endParaRPr lang="en-US" dirty="0"/>
          </a:p>
        </p:txBody>
      </p:sp>
      <p:sp>
        <p:nvSpPr>
          <p:cNvPr id="3" name="Content Placeholder 2"/>
          <p:cNvSpPr>
            <a:spLocks noGrp="1"/>
          </p:cNvSpPr>
          <p:nvPr>
            <p:ph idx="1"/>
          </p:nvPr>
        </p:nvSpPr>
        <p:spPr/>
        <p:txBody>
          <a:bodyPr/>
          <a:lstStyle/>
          <a:p>
            <a:r>
              <a:rPr lang="en-CA" altLang="en-US" dirty="0"/>
              <a:t>Motivation depends on the satisfaction of three basic psychological needs:</a:t>
            </a:r>
          </a:p>
          <a:p>
            <a:pPr lvl="1"/>
            <a:r>
              <a:rPr lang="en-CA" altLang="en-US" dirty="0"/>
              <a:t>Competence</a:t>
            </a:r>
          </a:p>
          <a:p>
            <a:pPr lvl="1"/>
            <a:r>
              <a:rPr lang="en-CA" altLang="en-US" dirty="0"/>
              <a:t>Autonomy</a:t>
            </a:r>
          </a:p>
          <a:p>
            <a:pPr lvl="1"/>
            <a:r>
              <a:rPr lang="en-CA" altLang="en-US" dirty="0"/>
              <a:t>Relatedness</a:t>
            </a:r>
          </a:p>
          <a:p>
            <a:r>
              <a:rPr lang="en-US" dirty="0"/>
              <a:t>Needs are universal necessities for psychological health and well-being and they are not hierarchical. </a:t>
            </a:r>
            <a:endParaRPr lang="en-CA" altLang="en-US" dirty="0"/>
          </a:p>
        </p:txBody>
      </p:sp>
    </p:spTree>
    <p:extLst>
      <p:ext uri="{BB962C8B-B14F-4D97-AF65-F5344CB8AC3E}">
        <p14:creationId xmlns:p14="http://schemas.microsoft.com/office/powerpoint/2010/main" val="42136646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Self-Determination Theory (SDT)</a:t>
            </a:r>
            <a:r>
              <a:rPr lang="en-CA" altLang="en-US" sz="2000" dirty="0"/>
              <a:t> </a:t>
            </a:r>
            <a:r>
              <a:rPr lang="en-CA" altLang="en-US" sz="2000" b="0" dirty="0"/>
              <a:t>(2 of 4)</a:t>
            </a:r>
            <a:endParaRPr lang="en-US" b="0" dirty="0"/>
          </a:p>
        </p:txBody>
      </p:sp>
      <p:sp>
        <p:nvSpPr>
          <p:cNvPr id="3" name="Content Placeholder 2"/>
          <p:cNvSpPr>
            <a:spLocks noGrp="1"/>
          </p:cNvSpPr>
          <p:nvPr>
            <p:ph idx="1"/>
          </p:nvPr>
        </p:nvSpPr>
        <p:spPr/>
        <p:txBody>
          <a:bodyPr/>
          <a:lstStyle/>
          <a:p>
            <a:r>
              <a:rPr lang="en-US" i="1" dirty="0"/>
              <a:t>Competence</a:t>
            </a:r>
            <a:r>
              <a:rPr lang="en-US" dirty="0"/>
              <a:t> has to do with feeling a sense of mastery and being effective in one’s environment.</a:t>
            </a:r>
          </a:p>
          <a:p>
            <a:r>
              <a:rPr lang="en-US" i="1" dirty="0"/>
              <a:t>Relatedness</a:t>
            </a:r>
            <a:r>
              <a:rPr lang="en-US" dirty="0"/>
              <a:t> has to do with feeling connected to others</a:t>
            </a:r>
          </a:p>
          <a:p>
            <a:r>
              <a:rPr lang="en-US" i="1" dirty="0"/>
              <a:t>Autonomy</a:t>
            </a:r>
            <a:r>
              <a:rPr lang="en-US" dirty="0"/>
              <a:t> refers to having choice and feeling volitional in one’s behaviour.</a:t>
            </a:r>
            <a:endParaRPr lang="en-CA" altLang="en-US" dirty="0"/>
          </a:p>
          <a:p>
            <a:pPr marL="0" indent="0">
              <a:buNone/>
            </a:pPr>
            <a:endParaRPr lang="en-US" dirty="0"/>
          </a:p>
          <a:p>
            <a:endParaRPr lang="en-US" dirty="0"/>
          </a:p>
        </p:txBody>
      </p:sp>
    </p:spTree>
    <p:extLst>
      <p:ext uri="{BB962C8B-B14F-4D97-AF65-F5344CB8AC3E}">
        <p14:creationId xmlns:p14="http://schemas.microsoft.com/office/powerpoint/2010/main" val="26303216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Self-Determination Theory (SDT)</a:t>
            </a:r>
            <a:r>
              <a:rPr lang="en-CA" altLang="en-US" sz="2000" dirty="0"/>
              <a:t> </a:t>
            </a:r>
            <a:r>
              <a:rPr lang="en-CA" altLang="en-US" sz="2000" b="0" dirty="0"/>
              <a:t>(3 of 4)</a:t>
            </a:r>
            <a:endParaRPr lang="en-US" b="0" dirty="0"/>
          </a:p>
        </p:txBody>
      </p:sp>
      <p:sp>
        <p:nvSpPr>
          <p:cNvPr id="3" name="Content Placeholder 2"/>
          <p:cNvSpPr>
            <a:spLocks noGrp="1"/>
          </p:cNvSpPr>
          <p:nvPr>
            <p:ph idx="1"/>
          </p:nvPr>
        </p:nvSpPr>
        <p:spPr/>
        <p:txBody>
          <a:bodyPr/>
          <a:lstStyle/>
          <a:p>
            <a:r>
              <a:rPr lang="en-CA" altLang="en-US" dirty="0"/>
              <a:t>SDT explains what motivates people and whether motivation is autonomous or controlled.</a:t>
            </a:r>
          </a:p>
          <a:p>
            <a:r>
              <a:rPr lang="en-US" dirty="0"/>
              <a:t>The focus is the quality rather than the quantity of motivation. </a:t>
            </a:r>
            <a:endParaRPr lang="en-CA" altLang="en-US" dirty="0"/>
          </a:p>
          <a:p>
            <a:r>
              <a:rPr lang="en-CA" altLang="en-US" dirty="0"/>
              <a:t>When people have their three basic needs satisfied, their motivation will be autonomous.</a:t>
            </a:r>
          </a:p>
          <a:p>
            <a:r>
              <a:rPr lang="en-US" dirty="0"/>
              <a:t>When these needs are not satisfied, motivation will be controlled. </a:t>
            </a:r>
          </a:p>
          <a:p>
            <a:endParaRPr lang="en-US" dirty="0"/>
          </a:p>
        </p:txBody>
      </p:sp>
    </p:spTree>
    <p:extLst>
      <p:ext uri="{BB962C8B-B14F-4D97-AF65-F5344CB8AC3E}">
        <p14:creationId xmlns:p14="http://schemas.microsoft.com/office/powerpoint/2010/main" val="28133837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Autonomous Motivation</a:t>
            </a:r>
            <a:endParaRPr lang="en-US" dirty="0"/>
          </a:p>
        </p:txBody>
      </p:sp>
      <p:sp>
        <p:nvSpPr>
          <p:cNvPr id="3" name="Content Placeholder 2"/>
          <p:cNvSpPr>
            <a:spLocks noGrp="1"/>
          </p:cNvSpPr>
          <p:nvPr>
            <p:ph idx="1"/>
          </p:nvPr>
        </p:nvSpPr>
        <p:spPr/>
        <p:txBody>
          <a:bodyPr/>
          <a:lstStyle/>
          <a:p>
            <a:r>
              <a:rPr lang="en-CA" altLang="en-US" i="1" dirty="0"/>
              <a:t>Autonomous motivation</a:t>
            </a:r>
            <a:r>
              <a:rPr lang="en-CA" altLang="en-US" dirty="0"/>
              <a:t> is self-motivation or intrinsic motivation. </a:t>
            </a:r>
          </a:p>
          <a:p>
            <a:r>
              <a:rPr lang="en-CA" altLang="en-US" dirty="0"/>
              <a:t>It occurs when people feel they are in control of their motivation. </a:t>
            </a:r>
          </a:p>
          <a:p>
            <a:r>
              <a:rPr lang="en-CA" altLang="en-US" dirty="0"/>
              <a:t>When motivation is autonomous, individuals are performing a task because it is interesting and they have chosen to do it. </a:t>
            </a:r>
          </a:p>
          <a:p>
            <a:r>
              <a:rPr lang="en-CA" altLang="en-US" dirty="0"/>
              <a:t>Motivation is internally rather than externally regulated.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Controlled Motivation</a:t>
            </a:r>
            <a:endParaRPr lang="en-US" dirty="0"/>
          </a:p>
        </p:txBody>
      </p:sp>
      <p:sp>
        <p:nvSpPr>
          <p:cNvPr id="3" name="Content Placeholder 2"/>
          <p:cNvSpPr>
            <a:spLocks noGrp="1"/>
          </p:cNvSpPr>
          <p:nvPr>
            <p:ph idx="1"/>
          </p:nvPr>
        </p:nvSpPr>
        <p:spPr/>
        <p:txBody>
          <a:bodyPr/>
          <a:lstStyle/>
          <a:p>
            <a:r>
              <a:rPr lang="en-CA" altLang="en-US" i="1" dirty="0"/>
              <a:t>Controlled motivation</a:t>
            </a:r>
            <a:r>
              <a:rPr lang="en-CA" altLang="en-US" dirty="0"/>
              <a:t> occurs when people are motivated to obtain a desired consequence or extrinsic reward.</a:t>
            </a:r>
          </a:p>
          <a:p>
            <a:r>
              <a:rPr lang="en-CA" altLang="en-US" dirty="0"/>
              <a:t>When motivation is controlled, individuals feel they are pressured and have no choice but to engage in a task.</a:t>
            </a:r>
          </a:p>
          <a:p>
            <a:r>
              <a:rPr lang="en-CA" altLang="en-US" dirty="0"/>
              <a:t>Motivation is externally rather than internally regulated.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Self-Determination Theory (SDT)</a:t>
            </a:r>
            <a:r>
              <a:rPr lang="en-CA" altLang="en-US" sz="2000" dirty="0"/>
              <a:t> </a:t>
            </a:r>
            <a:r>
              <a:rPr lang="en-CA" altLang="en-US" sz="2000" b="0" dirty="0"/>
              <a:t>(4 of 4)</a:t>
            </a:r>
            <a:endParaRPr lang="en-US" dirty="0"/>
          </a:p>
        </p:txBody>
      </p:sp>
      <p:sp>
        <p:nvSpPr>
          <p:cNvPr id="3" name="Content Placeholder 2"/>
          <p:cNvSpPr>
            <a:spLocks noGrp="1"/>
          </p:cNvSpPr>
          <p:nvPr>
            <p:ph idx="1"/>
          </p:nvPr>
        </p:nvSpPr>
        <p:spPr/>
        <p:txBody>
          <a:bodyPr/>
          <a:lstStyle/>
          <a:p>
            <a:r>
              <a:rPr lang="en-CA" altLang="en-US" dirty="0"/>
              <a:t>The basic premise of SDT is that work environments that lead to the satisfaction of the three psychological needs will promote autonomous motivation and lead to more effective performance and positive work outcomes.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Self-Determination Theory</a:t>
            </a:r>
            <a:endParaRPr lang="en-US" dirty="0"/>
          </a:p>
        </p:txBody>
      </p:sp>
      <p:pic>
        <p:nvPicPr>
          <p:cNvPr id="4" name="Picture 3" descr="In the diagram, competence, autonomy, and relatedness all point to motivation, autonomous or controlled."/>
          <p:cNvPicPr>
            <a:picLocks noChangeAspect="1"/>
          </p:cNvPicPr>
          <p:nvPr/>
        </p:nvPicPr>
        <p:blipFill rotWithShape="1">
          <a:blip r:embed="rId2">
            <a:extLst>
              <a:ext uri="{28A0092B-C50C-407E-A947-70E740481C1C}">
                <a14:useLocalDpi xmlns:a14="http://schemas.microsoft.com/office/drawing/2010/main" val="0"/>
              </a:ext>
            </a:extLst>
          </a:blip>
          <a:srcRect r="17656"/>
          <a:stretch/>
        </p:blipFill>
        <p:spPr>
          <a:xfrm>
            <a:off x="609600" y="2362200"/>
            <a:ext cx="8120063" cy="3352800"/>
          </a:xfrm>
          <a:prstGeom prst="rect">
            <a:avLst/>
          </a:prstGeom>
        </p:spPr>
      </p:pic>
    </p:spTree>
    <p:extLst>
      <p:ext uri="{BB962C8B-B14F-4D97-AF65-F5344CB8AC3E}">
        <p14:creationId xmlns:p14="http://schemas.microsoft.com/office/powerpoint/2010/main" val="26303216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Research Support for SDT</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A key predictor of autonomous motivation is autonomy support from one’s supervisor.</a:t>
            </a:r>
          </a:p>
          <a:p>
            <a:r>
              <a:rPr lang="en-CA" altLang="en-US" i="1" dirty="0"/>
              <a:t>Autonomy support </a:t>
            </a:r>
            <a:r>
              <a:rPr lang="en-CA" altLang="en-US" dirty="0"/>
              <a:t>involves providing employees with choice and encouragement for personal initiative. </a:t>
            </a:r>
          </a:p>
          <a:p>
            <a:r>
              <a:rPr lang="en-CA" altLang="en-US" dirty="0"/>
              <a:t>Autonomy support is positively related to the satisfaction of the three basic psychological needs and autonomous motivation.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Research Support for SDT</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US" dirty="0"/>
              <a:t>Satisfaction of the three psychological needs is positively related to job attitudes, work engagement, well-being, performance, and autonomous motivation. </a:t>
            </a:r>
            <a:endParaRPr lang="en-CA" altLang="en-US" dirty="0"/>
          </a:p>
          <a:p>
            <a:r>
              <a:rPr lang="en-CA" altLang="en-US" dirty="0"/>
              <a:t>Autonomous motivation is positively related to more effective job performance, especially on complex tasks.</a:t>
            </a:r>
          </a:p>
          <a:p>
            <a:r>
              <a:rPr lang="en-CA" altLang="en-US" dirty="0"/>
              <a:t>Autonomous motivation is also related to more positive job attitudes and psychological well-being.</a:t>
            </a:r>
          </a:p>
          <a:p>
            <a:pPr marL="0" indent="0">
              <a:buNone/>
            </a:pPr>
            <a:endParaRPr lang="en-US" dirty="0"/>
          </a:p>
        </p:txBody>
      </p:sp>
    </p:spTree>
    <p:extLst>
      <p:ext uri="{BB962C8B-B14F-4D97-AF65-F5344CB8AC3E}">
        <p14:creationId xmlns:p14="http://schemas.microsoft.com/office/powerpoint/2010/main" val="26303216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Research Support for SDT</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Controlled motivation is related to negative outcomes such as psychological distress and turnover intentions.</a:t>
            </a:r>
            <a:endParaRPr lang="en-US" dirty="0"/>
          </a:p>
        </p:txBody>
      </p:sp>
    </p:spTree>
    <p:extLst>
      <p:ext uri="{BB962C8B-B14F-4D97-AF65-F5344CB8AC3E}">
        <p14:creationId xmlns:p14="http://schemas.microsoft.com/office/powerpoint/2010/main" val="16865100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Managerial Implications of SDT</a:t>
            </a:r>
            <a:endParaRPr lang="en-US" dirty="0"/>
          </a:p>
        </p:txBody>
      </p:sp>
      <p:sp>
        <p:nvSpPr>
          <p:cNvPr id="3" name="Content Placeholder 2"/>
          <p:cNvSpPr>
            <a:spLocks noGrp="1"/>
          </p:cNvSpPr>
          <p:nvPr>
            <p:ph idx="1"/>
          </p:nvPr>
        </p:nvSpPr>
        <p:spPr/>
        <p:txBody>
          <a:bodyPr/>
          <a:lstStyle/>
          <a:p>
            <a:r>
              <a:rPr lang="en-US" dirty="0"/>
              <a:t>Create work environments that will satisfy employees’ basic psychological needs for competence, autonomy, and relatedness and facilitate autonomous motivation. </a:t>
            </a:r>
            <a:endParaRPr lang="en-CA" altLang="en-US" dirty="0"/>
          </a:p>
          <a:p>
            <a:r>
              <a:rPr lang="en-CA" altLang="en-US" dirty="0"/>
              <a:t>Managers should provide employees with autonomy support and jobs that are interesting and challenging and provide employees with some choice.</a:t>
            </a:r>
          </a:p>
          <a:p>
            <a:r>
              <a:rPr lang="en-US" dirty="0"/>
              <a:t>Interdependence among employees can also facilitate autonomous motivation. </a:t>
            </a:r>
          </a:p>
        </p:txBody>
      </p:sp>
    </p:spTree>
    <p:extLst>
      <p:ext uri="{BB962C8B-B14F-4D97-AF65-F5344CB8AC3E}">
        <p14:creationId xmlns:p14="http://schemas.microsoft.com/office/powerpoint/2010/main" val="26303216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Process Theories of Work Motivation</a:t>
            </a:r>
            <a:endParaRPr lang="en-US" dirty="0"/>
          </a:p>
        </p:txBody>
      </p:sp>
      <p:sp>
        <p:nvSpPr>
          <p:cNvPr id="3" name="Content Placeholder 2"/>
          <p:cNvSpPr>
            <a:spLocks noGrp="1"/>
          </p:cNvSpPr>
          <p:nvPr>
            <p:ph idx="1"/>
          </p:nvPr>
        </p:nvSpPr>
        <p:spPr/>
        <p:txBody>
          <a:bodyPr/>
          <a:lstStyle/>
          <a:p>
            <a:r>
              <a:rPr lang="en-CA" altLang="en-US" dirty="0"/>
              <a:t>Motivation theories that specify the details of </a:t>
            </a:r>
            <a:r>
              <a:rPr lang="en-CA" altLang="en-US" i="1" dirty="0"/>
              <a:t>how</a:t>
            </a:r>
            <a:r>
              <a:rPr lang="en-CA" altLang="en-US" dirty="0"/>
              <a:t> motivation occurs.</a:t>
            </a:r>
          </a:p>
          <a:p>
            <a:r>
              <a:rPr lang="en-CA" altLang="en-US" dirty="0"/>
              <a:t>Three important process theories:</a:t>
            </a:r>
          </a:p>
          <a:p>
            <a:pPr lvl="1"/>
            <a:r>
              <a:rPr lang="en-CA" altLang="en-US" dirty="0"/>
              <a:t>Expectancy theory</a:t>
            </a:r>
          </a:p>
          <a:p>
            <a:pPr lvl="1"/>
            <a:r>
              <a:rPr lang="en-CA" altLang="en-US" dirty="0"/>
              <a:t>Equity theory</a:t>
            </a:r>
          </a:p>
          <a:p>
            <a:pPr lvl="1"/>
            <a:r>
              <a:rPr lang="en-CA" altLang="en-US" dirty="0"/>
              <a:t>Goal setting theory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Expectancy Theory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pPr>
              <a:lnSpc>
                <a:spcPct val="90000"/>
              </a:lnSpc>
            </a:pPr>
            <a:r>
              <a:rPr lang="en-CA" altLang="en-US" dirty="0"/>
              <a:t>A process theory that states that motivation is determined by the outcomes that people expect to occur as a result of their actions on the job.</a:t>
            </a:r>
          </a:p>
          <a:p>
            <a:pPr>
              <a:lnSpc>
                <a:spcPct val="90000"/>
              </a:lnSpc>
            </a:pPr>
            <a:r>
              <a:rPr lang="en-CA" altLang="en-US" dirty="0"/>
              <a:t>The basic components of Victor Vroom’s expectancy theory are:</a:t>
            </a:r>
          </a:p>
          <a:p>
            <a:pPr lvl="1">
              <a:lnSpc>
                <a:spcPct val="90000"/>
              </a:lnSpc>
            </a:pPr>
            <a:r>
              <a:rPr lang="en-CA" altLang="en-US" dirty="0"/>
              <a:t>Outcomes</a:t>
            </a:r>
          </a:p>
          <a:p>
            <a:pPr lvl="1">
              <a:lnSpc>
                <a:spcPct val="90000"/>
              </a:lnSpc>
            </a:pPr>
            <a:r>
              <a:rPr lang="en-CA" altLang="en-US" dirty="0"/>
              <a:t>Instrumentality</a:t>
            </a:r>
          </a:p>
          <a:p>
            <a:pPr lvl="1">
              <a:lnSpc>
                <a:spcPct val="90000"/>
              </a:lnSpc>
            </a:pPr>
            <a:r>
              <a:rPr lang="en-CA" altLang="en-US" dirty="0"/>
              <a:t>Valence</a:t>
            </a:r>
          </a:p>
          <a:p>
            <a:pPr lvl="1">
              <a:lnSpc>
                <a:spcPct val="90000"/>
              </a:lnSpc>
            </a:pPr>
            <a:r>
              <a:rPr lang="en-CA" altLang="en-US" dirty="0"/>
              <a:t>Expectancy </a:t>
            </a:r>
          </a:p>
          <a:p>
            <a:pPr lvl="1">
              <a:lnSpc>
                <a:spcPct val="90000"/>
              </a:lnSpc>
            </a:pPr>
            <a:r>
              <a:rPr lang="en-CA" altLang="en-US" dirty="0"/>
              <a:t>Force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 Hypothetical Expectancy Model</a:t>
            </a:r>
            <a:endParaRPr lang="en-US" dirty="0"/>
          </a:p>
        </p:txBody>
      </p:sp>
      <p:pic>
        <p:nvPicPr>
          <p:cNvPr id="4" name="Picture 3" descr="In the model, E equals expectancy, I equals instrumentality, and V equals valence. On the left side of the diagram is force with a question mark. Arrows labelled E point to two circled labelled high productivity, V, and average productivity, V. These are labelled first level outcomes. Lines labelled I point from each of the two circles to 4 more circles labelled money, V, sense of accomplishment, V, peer acceptance, V, and fatigue, V."/>
          <p:cNvPicPr>
            <a:picLocks noChangeAspect="1"/>
          </p:cNvPicPr>
          <p:nvPr/>
        </p:nvPicPr>
        <p:blipFill rotWithShape="1">
          <a:blip r:embed="rId2">
            <a:extLst>
              <a:ext uri="{28A0092B-C50C-407E-A947-70E740481C1C}">
                <a14:useLocalDpi xmlns:a14="http://schemas.microsoft.com/office/drawing/2010/main" val="0"/>
              </a:ext>
            </a:extLst>
          </a:blip>
          <a:srcRect r="-626"/>
          <a:stretch/>
        </p:blipFill>
        <p:spPr>
          <a:xfrm>
            <a:off x="2438399" y="1600199"/>
            <a:ext cx="4588933" cy="4624211"/>
          </a:xfrm>
          <a:prstGeom prst="rect">
            <a:avLst/>
          </a:prstGeom>
        </p:spPr>
      </p:pic>
    </p:spTree>
    <p:extLst>
      <p:ext uri="{BB962C8B-B14F-4D97-AF65-F5344CB8AC3E}">
        <p14:creationId xmlns:p14="http://schemas.microsoft.com/office/powerpoint/2010/main" val="26303216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Outcomes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The consequences that may follow certain work behaviours.</a:t>
            </a:r>
          </a:p>
          <a:p>
            <a:r>
              <a:rPr lang="en-CA" altLang="en-US" i="1" dirty="0"/>
              <a:t>First-level</a:t>
            </a:r>
            <a:r>
              <a:rPr lang="en-CA" altLang="en-US" dirty="0"/>
              <a:t> outcomes are of particular interest to the organization (e.g., high vs. average productivity).</a:t>
            </a:r>
          </a:p>
          <a:p>
            <a:r>
              <a:rPr lang="en-CA" altLang="en-US" dirty="0"/>
              <a:t>Expectancy theory is concerned with specifying how an employee might attempt to choose one first-level outcome (e.g., high productivity) over another (e.g., average productivity).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Outcomes</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i="1" dirty="0"/>
              <a:t>Second-level </a:t>
            </a:r>
            <a:r>
              <a:rPr lang="en-CA" altLang="en-US" dirty="0"/>
              <a:t>outcomes are consequences that follow the attainment of a particular first-level outcome.</a:t>
            </a:r>
          </a:p>
          <a:p>
            <a:r>
              <a:rPr lang="en-CA" altLang="en-US" dirty="0"/>
              <a:t>They are of particular interest to the individual worker and involve things such as the amount of pay, sense of accomplishment, acceptance by peers, and so 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Instrumentality (Performance → Outcome Link)</a:t>
            </a:r>
            <a:endParaRPr lang="en-US" dirty="0"/>
          </a:p>
        </p:txBody>
      </p:sp>
      <p:sp>
        <p:nvSpPr>
          <p:cNvPr id="3" name="Content Placeholder 2"/>
          <p:cNvSpPr>
            <a:spLocks noGrp="1"/>
          </p:cNvSpPr>
          <p:nvPr>
            <p:ph idx="1"/>
          </p:nvPr>
        </p:nvSpPr>
        <p:spPr/>
        <p:txBody>
          <a:bodyPr/>
          <a:lstStyle/>
          <a:p>
            <a:r>
              <a:rPr lang="en-CA" altLang="en-US" dirty="0"/>
              <a:t>The probability that a particular first-level outcome (e.g., high productivity) will be followed by a particular second-level outcome (e.g., pay).</a:t>
            </a:r>
          </a:p>
          <a:p>
            <a:pPr>
              <a:buNone/>
            </a:pPr>
            <a:endParaRPr lang="en-CA" altLang="en-US" dirty="0"/>
          </a:p>
          <a:p>
            <a:pPr marL="255588" indent="252413" algn="ctr">
              <a:buNone/>
            </a:pPr>
            <a:r>
              <a:rPr lang="en-CA" altLang="en-US" sz="2600" dirty="0"/>
              <a:t>High productivity </a:t>
            </a:r>
            <a:r>
              <a:rPr lang="en-CA" altLang="en-US" sz="2600" dirty="0">
                <a:sym typeface="Wingdings" pitchFamily="2" charset="2"/>
              </a:rPr>
              <a:t>→ 80% chance of a pay increase</a:t>
            </a:r>
          </a:p>
          <a:p>
            <a:pPr algn="ctr">
              <a:buNone/>
            </a:pPr>
            <a:r>
              <a:rPr lang="en-CA" altLang="en-US" sz="2600" dirty="0">
                <a:sym typeface="Wingdings" pitchFamily="2" charset="2"/>
              </a:rPr>
              <a:t>Average productivity → 30% chance of a pay increase</a:t>
            </a:r>
            <a:endParaRPr lang="en-US" sz="2600" dirty="0"/>
          </a:p>
        </p:txBody>
      </p:sp>
    </p:spTree>
    <p:extLst>
      <p:ext uri="{BB962C8B-B14F-4D97-AF65-F5344CB8AC3E}">
        <p14:creationId xmlns:p14="http://schemas.microsoft.com/office/powerpoint/2010/main" val="26303216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Valence</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The expected value of outcomes, the extent to which they are attractive or unattractive to the individual.</a:t>
            </a:r>
          </a:p>
          <a:p>
            <a:r>
              <a:rPr lang="en-CA" altLang="en-US" dirty="0"/>
              <a:t>The valence of </a:t>
            </a:r>
            <a:r>
              <a:rPr lang="en-CA" altLang="en-US" i="1" dirty="0"/>
              <a:t>first-level</a:t>
            </a:r>
            <a:r>
              <a:rPr lang="en-CA" altLang="en-US" dirty="0"/>
              <a:t> outcomes is the sum of products of the associated second-level outcomes and their instrumentalities:</a:t>
            </a:r>
          </a:p>
          <a:p>
            <a:pPr>
              <a:buNone/>
            </a:pPr>
            <a:endParaRPr lang="en-CA" altLang="en-US" sz="1800" i="1" dirty="0"/>
          </a:p>
          <a:p>
            <a:pPr marL="231775" indent="0">
              <a:spcBef>
                <a:spcPct val="10000"/>
              </a:spcBef>
              <a:spcAft>
                <a:spcPct val="10000"/>
              </a:spcAft>
              <a:buNone/>
            </a:pPr>
            <a:r>
              <a:rPr lang="en-CA" altLang="en-US" sz="1800" i="1" dirty="0"/>
              <a:t>the valence of particular first-level outcome</a:t>
            </a:r>
            <a:r>
              <a:rPr lang="en-CA" altLang="en-US" sz="1800" dirty="0"/>
              <a:t> = </a:t>
            </a:r>
            <a:r>
              <a:rPr lang="el-GR" altLang="en-US" sz="1800" dirty="0"/>
              <a:t>Σ</a:t>
            </a:r>
            <a:r>
              <a:rPr lang="en-CA" altLang="en-US" sz="1800" dirty="0"/>
              <a:t> </a:t>
            </a:r>
            <a:r>
              <a:rPr lang="en-CA" altLang="en-US" sz="1800" i="1" dirty="0"/>
              <a:t>instrumentalities </a:t>
            </a:r>
            <a:r>
              <a:rPr lang="en-CA" altLang="en-US" sz="1800" dirty="0"/>
              <a:t>×</a:t>
            </a:r>
            <a:r>
              <a:rPr lang="en-CA" altLang="en-US" sz="1800" i="1" dirty="0"/>
              <a:t> second-level valences </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Valence</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The valence of a first-level outcome depends on the extent to which it leads to favourable second-level outcomes.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Expectancy (Effort → Performance Link)</a:t>
            </a:r>
            <a:endParaRPr lang="en-US" dirty="0"/>
          </a:p>
        </p:txBody>
      </p:sp>
      <p:sp>
        <p:nvSpPr>
          <p:cNvPr id="3" name="Content Placeholder 2"/>
          <p:cNvSpPr>
            <a:spLocks noGrp="1"/>
          </p:cNvSpPr>
          <p:nvPr>
            <p:ph idx="1"/>
          </p:nvPr>
        </p:nvSpPr>
        <p:spPr/>
        <p:txBody>
          <a:bodyPr/>
          <a:lstStyle/>
          <a:p>
            <a:r>
              <a:rPr lang="en-CA" altLang="en-US" dirty="0"/>
              <a:t>The probability that the worker can actually achieve a particular first-level outcome.</a:t>
            </a:r>
          </a:p>
          <a:p>
            <a:endParaRPr lang="en-CA" altLang="en-US" dirty="0"/>
          </a:p>
          <a:p>
            <a:pPr marL="255588" indent="-23813">
              <a:buNone/>
              <a:tabLst>
                <a:tab pos="5037138" algn="l"/>
              </a:tabLst>
            </a:pPr>
            <a:r>
              <a:rPr lang="en-CA" altLang="en-US" dirty="0">
                <a:sym typeface="Wingdings" pitchFamily="2" charset="2"/>
              </a:rPr>
              <a:t>→ High performance	50% certain</a:t>
            </a:r>
          </a:p>
          <a:p>
            <a:pPr marL="255588" indent="-23813">
              <a:buNone/>
              <a:tabLst>
                <a:tab pos="5037138" algn="l"/>
              </a:tabLst>
            </a:pPr>
            <a:r>
              <a:rPr lang="en-CA" altLang="en-US" dirty="0">
                <a:sym typeface="Wingdings" pitchFamily="2" charset="2"/>
              </a:rPr>
              <a:t>→ Average performance	100% certain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Force</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Force is the end product of the other components of the theory.</a:t>
            </a:r>
          </a:p>
          <a:p>
            <a:r>
              <a:rPr lang="en-CA" altLang="en-US" dirty="0"/>
              <a:t>It represents the relative degree of effort that will be directed toward various first-level outcomes.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Force</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The force directed toward a first-level outcome is a product of the valence of that outcome and the expectancy that it can be achieved:</a:t>
            </a:r>
          </a:p>
          <a:p>
            <a:pPr marL="0" lvl="1" indent="0" algn="ctr">
              <a:spcBef>
                <a:spcPts val="2400"/>
              </a:spcBef>
              <a:spcAft>
                <a:spcPts val="1800"/>
              </a:spcAft>
              <a:buNone/>
            </a:pPr>
            <a:r>
              <a:rPr lang="en-CA" altLang="en-US" i="1" dirty="0"/>
              <a:t>force = first-level valence × expectancy</a:t>
            </a:r>
          </a:p>
          <a:p>
            <a:r>
              <a:rPr lang="en-CA" altLang="en-US" dirty="0"/>
              <a:t>We can expect an individual’s effort to be directed toward the first-level outcome that has the largest force product.</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Premises of Expectancy Theory</a:t>
            </a:r>
            <a:endParaRPr lang="en-US" dirty="0"/>
          </a:p>
        </p:txBody>
      </p:sp>
      <p:sp>
        <p:nvSpPr>
          <p:cNvPr id="3" name="Content Placeholder 2"/>
          <p:cNvSpPr>
            <a:spLocks noGrp="1"/>
          </p:cNvSpPr>
          <p:nvPr>
            <p:ph idx="1"/>
          </p:nvPr>
        </p:nvSpPr>
        <p:spPr/>
        <p:txBody>
          <a:bodyPr/>
          <a:lstStyle/>
          <a:p>
            <a:r>
              <a:rPr lang="en-CA" altLang="en-US" i="1" dirty="0"/>
              <a:t>People will be motivated to perform in those work activities that they find attractive and that they feel they can accomplish.</a:t>
            </a:r>
          </a:p>
          <a:p>
            <a:r>
              <a:rPr lang="en-CA" altLang="en-US" i="1" dirty="0"/>
              <a:t>The attractiveness of various work activities depends on the extent to which they lead to favourable personal consequences.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Expectancy Theory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Expectancy theory is based on the perceptions of the individual worker.</a:t>
            </a:r>
          </a:p>
          <a:p>
            <a:r>
              <a:rPr lang="en-CA" altLang="en-US" dirty="0"/>
              <a:t>It can handle any form of second-level outcome that has relevance for the person in question (extrinsic and intrinsic outcomes).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Research Support for Expectancy Theory</a:t>
            </a:r>
            <a:endParaRPr lang="en-US" dirty="0"/>
          </a:p>
        </p:txBody>
      </p:sp>
      <p:sp>
        <p:nvSpPr>
          <p:cNvPr id="3" name="Content Placeholder 2"/>
          <p:cNvSpPr>
            <a:spLocks noGrp="1"/>
          </p:cNvSpPr>
          <p:nvPr>
            <p:ph idx="1"/>
          </p:nvPr>
        </p:nvSpPr>
        <p:spPr/>
        <p:txBody>
          <a:bodyPr/>
          <a:lstStyle/>
          <a:p>
            <a:r>
              <a:rPr lang="en-CA" altLang="en-US" dirty="0"/>
              <a:t>Moderately favourable support for expectancy theory.</a:t>
            </a:r>
          </a:p>
          <a:p>
            <a:r>
              <a:rPr lang="en-CA" altLang="en-US" dirty="0"/>
              <a:t>There is especially good evidence that the valence of first-level outcomes depends on the extent to which they lead to favourable second-level consequences.</a:t>
            </a:r>
          </a:p>
          <a:p>
            <a:r>
              <a:rPr lang="en-CA" altLang="en-US" dirty="0"/>
              <a:t>Experts in motivation generally accept expectancy theory.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Managerial Implications of Expectancy Theory</a:t>
            </a:r>
            <a:endParaRPr lang="en-US" dirty="0"/>
          </a:p>
        </p:txBody>
      </p:sp>
      <p:sp>
        <p:nvSpPr>
          <p:cNvPr id="3" name="Content Placeholder 2"/>
          <p:cNvSpPr>
            <a:spLocks noGrp="1"/>
          </p:cNvSpPr>
          <p:nvPr>
            <p:ph idx="1"/>
          </p:nvPr>
        </p:nvSpPr>
        <p:spPr/>
        <p:txBody>
          <a:bodyPr/>
          <a:lstStyle/>
          <a:p>
            <a:r>
              <a:rPr lang="en-CA" altLang="en-US" dirty="0"/>
              <a:t>The motivational implications of expectancy theory involve “juggling the numbers” that individuals attach to expectancies, instrumentalities, and valences.</a:t>
            </a:r>
          </a:p>
          <a:p>
            <a:r>
              <a:rPr lang="en-CA" altLang="en-US" dirty="0"/>
              <a:t>Three implications:</a:t>
            </a:r>
          </a:p>
          <a:p>
            <a:pPr lvl="1"/>
            <a:r>
              <a:rPr lang="en-CA" altLang="en-US" dirty="0"/>
              <a:t>Boost expectancies</a:t>
            </a:r>
          </a:p>
          <a:p>
            <a:pPr lvl="1"/>
            <a:r>
              <a:rPr lang="en-CA" altLang="en-US" dirty="0"/>
              <a:t>Clarify reward contingencies</a:t>
            </a:r>
          </a:p>
          <a:p>
            <a:pPr lvl="1"/>
            <a:r>
              <a:rPr lang="en-CA" altLang="en-US" dirty="0"/>
              <a:t>Appreciate diverse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Boost Expectancies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One of the most basic things managers can do is ensure that their employees </a:t>
            </a:r>
            <a:r>
              <a:rPr lang="en-CA" altLang="en-US" i="1" dirty="0"/>
              <a:t>expect</a:t>
            </a:r>
            <a:r>
              <a:rPr lang="en-CA" altLang="en-US" dirty="0"/>
              <a:t> to be able to achieve first-level outcomes that are of interest to the organization.</a:t>
            </a:r>
          </a:p>
          <a:p>
            <a:r>
              <a:rPr lang="en-CA" altLang="en-US" dirty="0"/>
              <a:t>Workers will not pursue goals if expectancy is low.</a:t>
            </a:r>
          </a:p>
          <a:p>
            <a:r>
              <a:rPr lang="en-CA" altLang="en-US" dirty="0"/>
              <a:t>Low expectancies can take many forms.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Reasons for Low Expectancies</a:t>
            </a:r>
            <a:endParaRPr lang="en-US" dirty="0"/>
          </a:p>
        </p:txBody>
      </p:sp>
      <p:sp>
        <p:nvSpPr>
          <p:cNvPr id="3" name="Content Placeholder 2"/>
          <p:cNvSpPr>
            <a:spLocks noGrp="1"/>
          </p:cNvSpPr>
          <p:nvPr>
            <p:ph idx="1"/>
          </p:nvPr>
        </p:nvSpPr>
        <p:spPr/>
        <p:txBody>
          <a:bodyPr/>
          <a:lstStyle/>
          <a:p>
            <a:r>
              <a:rPr lang="en-CA" altLang="en-US" dirty="0"/>
              <a:t>Poor equipment, poor tools, lazy co-workers</a:t>
            </a:r>
          </a:p>
          <a:p>
            <a:r>
              <a:rPr lang="en-CA" altLang="en-US" dirty="0"/>
              <a:t>Lack of understanding of what the organization considers good performance and how to achieve it.</a:t>
            </a:r>
          </a:p>
          <a:p>
            <a:r>
              <a:rPr lang="en-CA" altLang="en-US" dirty="0"/>
              <a:t>Perception that performance evaluation ratings are capricious and arbitrary, and not understanding how to obtain a good rating.</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Boost Expectancies</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u="sng" dirty="0"/>
              <a:t>Expectancies can usually be enhanced by</a:t>
            </a:r>
            <a:r>
              <a:rPr lang="en-CA" altLang="en-US" dirty="0"/>
              <a:t>:</a:t>
            </a:r>
          </a:p>
          <a:p>
            <a:pPr lvl="1"/>
            <a:r>
              <a:rPr lang="en-CA" altLang="en-US" dirty="0"/>
              <a:t>Providing proper equipment</a:t>
            </a:r>
          </a:p>
          <a:p>
            <a:pPr lvl="1"/>
            <a:r>
              <a:rPr lang="en-CA" altLang="en-US" dirty="0"/>
              <a:t>Training</a:t>
            </a:r>
          </a:p>
          <a:p>
            <a:pPr lvl="1"/>
            <a:r>
              <a:rPr lang="en-CA" altLang="en-US" dirty="0"/>
              <a:t>Demonstrating correct work procedures</a:t>
            </a:r>
          </a:p>
          <a:p>
            <a:pPr lvl="1"/>
            <a:r>
              <a:rPr lang="en-CA" altLang="en-US" dirty="0"/>
              <a:t>Explaining how performance is evaluated</a:t>
            </a:r>
          </a:p>
          <a:p>
            <a:pPr lvl="1"/>
            <a:r>
              <a:rPr lang="en-CA" altLang="en-US" dirty="0"/>
              <a:t>Listen to employee problems</a:t>
            </a:r>
          </a:p>
          <a:p>
            <a:r>
              <a:rPr lang="en-CA" altLang="en-US" dirty="0"/>
              <a:t>The point is to clarify the path to beneficial first-level outcomes.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Clarify Reward Contingencies</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Managers should try to ensure that the paths between first- and second-level outcomes are clear.</a:t>
            </a:r>
          </a:p>
          <a:p>
            <a:r>
              <a:rPr lang="en-CA" altLang="en-US" dirty="0"/>
              <a:t>Employees should be convinced that first-level outcomes are clearly </a:t>
            </a:r>
            <a:r>
              <a:rPr lang="en-CA" altLang="en-US" i="1" dirty="0"/>
              <a:t>instrumental</a:t>
            </a:r>
            <a:r>
              <a:rPr lang="en-CA" altLang="en-US" dirty="0"/>
              <a:t> in obtaining positive second-level outcomes and avoiding negative outcomes.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Clarify Reward Contingencies</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To ensure that instrumentalities are strongly established, they should be clearly stated and then acted on by the manager.</a:t>
            </a:r>
          </a:p>
          <a:p>
            <a:r>
              <a:rPr lang="en-CA" altLang="en-US" dirty="0"/>
              <a:t>Managers should provide stimulating, challenging tasks for workers who are interested in such work.</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Appreciate Diverse Needs</a:t>
            </a:r>
            <a:endParaRPr lang="en-US" dirty="0"/>
          </a:p>
        </p:txBody>
      </p:sp>
      <p:sp>
        <p:nvSpPr>
          <p:cNvPr id="3" name="Content Placeholder 2"/>
          <p:cNvSpPr>
            <a:spLocks noGrp="1"/>
          </p:cNvSpPr>
          <p:nvPr>
            <p:ph idx="1"/>
          </p:nvPr>
        </p:nvSpPr>
        <p:spPr/>
        <p:txBody>
          <a:bodyPr/>
          <a:lstStyle/>
          <a:p>
            <a:r>
              <a:rPr lang="en-CA" altLang="en-US" dirty="0"/>
              <a:t>Managers should analyze the diverse preferences of employees and attempt to design individualized “motivational packages” to meet their needs.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Equity Theory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Equity theory explains people’s job satisfaction through a comparison process of inputs and outcomes. </a:t>
            </a:r>
          </a:p>
          <a:p>
            <a:r>
              <a:rPr lang="en-CA" altLang="en-US" dirty="0"/>
              <a:t>When workers’ perceive equity they experience job satisfaction; when they perceive inequity, they experience job dissatisfaction.</a:t>
            </a:r>
          </a:p>
          <a:p>
            <a:r>
              <a:rPr lang="en-CA" altLang="en-US" i="1" dirty="0"/>
              <a:t>In what sense is equity theory a theory of motivation?</a:t>
            </a:r>
          </a:p>
        </p:txBody>
      </p:sp>
    </p:spTree>
    <p:extLst>
      <p:ext uri="{BB962C8B-B14F-4D97-AF65-F5344CB8AC3E}">
        <p14:creationId xmlns:p14="http://schemas.microsoft.com/office/powerpoint/2010/main" val="26303216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Equity Theory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Motivation stems from a comparison of the inputs one invests in a job and the outcomes one receives in comparison with the inputs and outcomes of another person or group.</a:t>
            </a:r>
          </a:p>
          <a:p>
            <a:r>
              <a:rPr lang="en-CA" altLang="en-US" dirty="0"/>
              <a:t>Individuals are motivated to maintain an equitable exchange relationship.</a:t>
            </a:r>
          </a:p>
          <a:p>
            <a:r>
              <a:rPr lang="en-CA" altLang="en-US" i="1" dirty="0"/>
              <a:t>How do people reduce inequity and achieve equity?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Tactics for Reducing Inequity</a:t>
            </a:r>
            <a:endParaRPr lang="en-US" dirty="0"/>
          </a:p>
        </p:txBody>
      </p:sp>
      <p:sp>
        <p:nvSpPr>
          <p:cNvPr id="3" name="Content Placeholder 2"/>
          <p:cNvSpPr>
            <a:spLocks noGrp="1"/>
          </p:cNvSpPr>
          <p:nvPr>
            <p:ph idx="1"/>
          </p:nvPr>
        </p:nvSpPr>
        <p:spPr/>
        <p:txBody>
          <a:bodyPr/>
          <a:lstStyle/>
          <a:p>
            <a:r>
              <a:rPr lang="en-CA" altLang="en-US" dirty="0"/>
              <a:t>Perceptually distort one’s own inputs or outcomes.</a:t>
            </a:r>
          </a:p>
          <a:p>
            <a:r>
              <a:rPr lang="en-CA" altLang="en-US" dirty="0"/>
              <a:t>Perceptually distort the inputs or outcomes of the comparison person or group.</a:t>
            </a:r>
          </a:p>
          <a:p>
            <a:r>
              <a:rPr lang="en-CA" altLang="en-US" dirty="0"/>
              <a:t>Choose another comparison person or group.</a:t>
            </a:r>
          </a:p>
          <a:p>
            <a:r>
              <a:rPr lang="en-CA" altLang="en-US" dirty="0"/>
              <a:t>Alter one’s inputs or alter one’s outcomes.</a:t>
            </a:r>
          </a:p>
          <a:p>
            <a:r>
              <a:rPr lang="en-CA" altLang="en-US" dirty="0"/>
              <a:t>Leave the exchange relationship</a:t>
            </a:r>
          </a:p>
        </p:txBody>
      </p:sp>
    </p:spTree>
    <p:extLst>
      <p:ext uri="{BB962C8B-B14F-4D97-AF65-F5344CB8AC3E}">
        <p14:creationId xmlns:p14="http://schemas.microsoft.com/office/powerpoint/2010/main" val="26303216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Equity Theory Example</a:t>
            </a:r>
            <a:r>
              <a:rPr lang="en-CA" altLang="en-US" sz="2000" dirty="0"/>
              <a:t> </a:t>
            </a:r>
            <a:r>
              <a:rPr lang="en-CA" altLang="en-US" sz="2000" b="0" dirty="0"/>
              <a:t>(1 of 5)</a:t>
            </a:r>
            <a:endParaRPr lang="en-US" b="0" dirty="0"/>
          </a:p>
        </p:txBody>
      </p:sp>
      <p:sp>
        <p:nvSpPr>
          <p:cNvPr id="3" name="Content Placeholder 2"/>
          <p:cNvSpPr>
            <a:spLocks noGrp="1"/>
          </p:cNvSpPr>
          <p:nvPr>
            <p:ph idx="1"/>
          </p:nvPr>
        </p:nvSpPr>
        <p:spPr/>
        <p:txBody>
          <a:bodyPr/>
          <a:lstStyle/>
          <a:p>
            <a:r>
              <a:rPr lang="en-CA" altLang="en-US" dirty="0"/>
              <a:t>Terry is a middle manager in a consumer products company. </a:t>
            </a:r>
          </a:p>
          <a:p>
            <a:r>
              <a:rPr lang="en-CA" altLang="en-US" u="sng" dirty="0"/>
              <a:t>Terry’s inputs and outcomes</a:t>
            </a:r>
            <a:r>
              <a:rPr lang="en-CA" altLang="en-US" dirty="0"/>
              <a:t>:</a:t>
            </a:r>
          </a:p>
          <a:p>
            <a:pPr lvl="1"/>
            <a:r>
              <a:rPr lang="en-CA" altLang="en-US" dirty="0"/>
              <a:t>5 years work experience</a:t>
            </a:r>
          </a:p>
          <a:p>
            <a:pPr lvl="1"/>
            <a:r>
              <a:rPr lang="en-CA" altLang="en-US" dirty="0"/>
              <a:t>M.B.A. degree</a:t>
            </a:r>
          </a:p>
          <a:p>
            <a:pPr lvl="1"/>
            <a:r>
              <a:rPr lang="en-CA" altLang="en-US" dirty="0"/>
              <a:t>Good performance</a:t>
            </a:r>
          </a:p>
          <a:p>
            <a:pPr lvl="1"/>
            <a:r>
              <a:rPr lang="en-CA" altLang="en-US" dirty="0"/>
              <a:t>A salary of $75,000 a year</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Equity Theory Example</a:t>
            </a:r>
            <a:r>
              <a:rPr lang="en-CA" altLang="en-US" sz="2000" dirty="0"/>
              <a:t> </a:t>
            </a:r>
            <a:r>
              <a:rPr lang="en-CA" altLang="en-US" sz="2000" b="0" dirty="0"/>
              <a:t>(2 of 5)</a:t>
            </a:r>
            <a:endParaRPr lang="en-US" dirty="0"/>
          </a:p>
        </p:txBody>
      </p:sp>
      <p:sp>
        <p:nvSpPr>
          <p:cNvPr id="3" name="Content Placeholder 2"/>
          <p:cNvSpPr>
            <a:spLocks noGrp="1"/>
          </p:cNvSpPr>
          <p:nvPr>
            <p:ph idx="1"/>
          </p:nvPr>
        </p:nvSpPr>
        <p:spPr/>
        <p:txBody>
          <a:bodyPr/>
          <a:lstStyle/>
          <a:p>
            <a:r>
              <a:rPr lang="en-CA" altLang="en-US" dirty="0"/>
              <a:t>Terry learns that Maxine, a co-worker makes the same salary he does. </a:t>
            </a:r>
          </a:p>
          <a:p>
            <a:r>
              <a:rPr lang="en-CA" altLang="en-US" u="sng" dirty="0"/>
              <a:t>Maxine’s inputs and outcomes</a:t>
            </a:r>
            <a:r>
              <a:rPr lang="en-CA" altLang="en-US" dirty="0"/>
              <a:t>:</a:t>
            </a:r>
          </a:p>
          <a:p>
            <a:pPr lvl="1"/>
            <a:r>
              <a:rPr lang="en-CA" altLang="en-US" dirty="0"/>
              <a:t>1 year of work experience</a:t>
            </a:r>
          </a:p>
          <a:p>
            <a:pPr lvl="1"/>
            <a:r>
              <a:rPr lang="en-CA" altLang="en-US" dirty="0"/>
              <a:t>A Bachelor’s degree</a:t>
            </a:r>
          </a:p>
          <a:p>
            <a:pPr lvl="1"/>
            <a:r>
              <a:rPr lang="en-CA" altLang="en-US" dirty="0"/>
              <a:t>Average performance</a:t>
            </a:r>
          </a:p>
          <a:p>
            <a:r>
              <a:rPr lang="en-CA" altLang="en-US" i="1" dirty="0"/>
              <a:t>What will Terry conclude when he compares his outcome/input ratio to Maxine’s and what might he do?</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Equity Theory Example</a:t>
            </a:r>
            <a:r>
              <a:rPr lang="en-CA" altLang="en-US" sz="2000" dirty="0"/>
              <a:t> </a:t>
            </a:r>
            <a:r>
              <a:rPr lang="en-CA" altLang="en-US" sz="2000" b="0" dirty="0"/>
              <a:t>(3 of 5)</a:t>
            </a:r>
            <a:endParaRPr lang="en-US" dirty="0"/>
          </a:p>
        </p:txBody>
      </p:sp>
      <p:sp>
        <p:nvSpPr>
          <p:cNvPr id="3" name="Content Placeholder 2"/>
          <p:cNvSpPr>
            <a:spLocks noGrp="1"/>
          </p:cNvSpPr>
          <p:nvPr>
            <p:ph idx="1"/>
          </p:nvPr>
        </p:nvSpPr>
        <p:spPr/>
        <p:txBody>
          <a:bodyPr/>
          <a:lstStyle/>
          <a:p>
            <a:r>
              <a:rPr lang="en-CA" altLang="en-US" dirty="0"/>
              <a:t>In Terry’s view, he is underpaid and should be experiencing inequity.</a:t>
            </a:r>
          </a:p>
          <a:p>
            <a:r>
              <a:rPr lang="en-CA" altLang="en-US" dirty="0"/>
              <a:t>He might resolve this inequity psychologically or behaviourally.</a:t>
            </a:r>
          </a:p>
          <a:p>
            <a:r>
              <a:rPr lang="en-CA" altLang="en-US" dirty="0"/>
              <a:t>He might try to increase his outcomes (seek a raise); reduce his inputs (a decrease in work effort); or resign.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Equity Theory Example</a:t>
            </a:r>
            <a:r>
              <a:rPr lang="en-CA" altLang="en-US" sz="2000" dirty="0"/>
              <a:t> </a:t>
            </a:r>
            <a:r>
              <a:rPr lang="en-CA" altLang="en-US" sz="2000" b="0" dirty="0"/>
              <a:t>(4 of 5)</a:t>
            </a:r>
            <a:endParaRPr lang="en-US" dirty="0"/>
          </a:p>
        </p:txBody>
      </p:sp>
      <p:sp>
        <p:nvSpPr>
          <p:cNvPr id="3" name="Content Placeholder 2"/>
          <p:cNvSpPr>
            <a:spLocks noGrp="1"/>
          </p:cNvSpPr>
          <p:nvPr>
            <p:ph idx="1"/>
          </p:nvPr>
        </p:nvSpPr>
        <p:spPr/>
        <p:txBody>
          <a:bodyPr/>
          <a:lstStyle/>
          <a:p>
            <a:r>
              <a:rPr lang="en-CA" altLang="en-US" i="1" dirty="0"/>
              <a:t>If Maxine views the exchange relationship identically to Terry – same inputs and same outcomes - what will she be experiencing and what might she do?</a:t>
            </a:r>
          </a:p>
        </p:txBody>
      </p:sp>
    </p:spTree>
    <p:extLst>
      <p:ext uri="{BB962C8B-B14F-4D97-AF65-F5344CB8AC3E}">
        <p14:creationId xmlns:p14="http://schemas.microsoft.com/office/powerpoint/2010/main" val="263032167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Equity Theory Example</a:t>
            </a:r>
            <a:r>
              <a:rPr lang="en-CA" altLang="en-US" sz="2000" dirty="0"/>
              <a:t> </a:t>
            </a:r>
            <a:r>
              <a:rPr lang="en-CA" altLang="en-US" sz="2000" b="0" dirty="0"/>
              <a:t>(5 of 5)</a:t>
            </a:r>
            <a:endParaRPr lang="en-US" dirty="0"/>
          </a:p>
        </p:txBody>
      </p:sp>
      <p:sp>
        <p:nvSpPr>
          <p:cNvPr id="3" name="Content Placeholder 2"/>
          <p:cNvSpPr>
            <a:spLocks noGrp="1"/>
          </p:cNvSpPr>
          <p:nvPr>
            <p:ph idx="1"/>
          </p:nvPr>
        </p:nvSpPr>
        <p:spPr/>
        <p:txBody>
          <a:bodyPr/>
          <a:lstStyle/>
          <a:p>
            <a:r>
              <a:rPr lang="en-CA" altLang="en-US" dirty="0"/>
              <a:t>Maxine will also experience inequity but from overpayment.</a:t>
            </a:r>
          </a:p>
          <a:p>
            <a:r>
              <a:rPr lang="en-CA" altLang="en-US" dirty="0"/>
              <a:t>She might attempt to increase her inputs by working harder.</a:t>
            </a:r>
          </a:p>
          <a:p>
            <a:r>
              <a:rPr lang="en-CA" altLang="en-US" dirty="0"/>
              <a:t>She might distort her view of Terry’s performance to make it seem closer to her own.</a:t>
            </a:r>
          </a:p>
          <a:p>
            <a:r>
              <a:rPr lang="en-CA" altLang="en-US" dirty="0"/>
              <a:t>Equity theory is somewhat vague about when individuals will employ various inequity reduction strategies.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Gender and Equity</a:t>
            </a:r>
            <a:endParaRPr lang="en-US" dirty="0"/>
          </a:p>
        </p:txBody>
      </p:sp>
      <p:sp>
        <p:nvSpPr>
          <p:cNvPr id="3" name="Content Placeholder 2"/>
          <p:cNvSpPr>
            <a:spLocks noGrp="1"/>
          </p:cNvSpPr>
          <p:nvPr>
            <p:ph idx="1"/>
          </p:nvPr>
        </p:nvSpPr>
        <p:spPr/>
        <p:txBody>
          <a:bodyPr/>
          <a:lstStyle/>
          <a:p>
            <a:r>
              <a:rPr lang="en-CA" altLang="en-US" dirty="0"/>
              <a:t>Both men and women tend to choose same-sex comparison persons.</a:t>
            </a:r>
          </a:p>
          <a:p>
            <a:r>
              <a:rPr lang="en-CA" altLang="en-US" dirty="0"/>
              <a:t>This might provide a partial explanation for why women are paid less than men, even for the same job.</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Research Support for Equity Theory </a:t>
            </a:r>
            <a:br>
              <a:rPr lang="en-CA" altLang="en-US" dirty="0"/>
            </a:b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Research supports the theory when inequity occurs because of </a:t>
            </a:r>
            <a:r>
              <a:rPr lang="en-CA" altLang="en-US" i="1" dirty="0"/>
              <a:t>underpayment</a:t>
            </a:r>
            <a:r>
              <a:rPr lang="en-CA" altLang="en-US" dirty="0"/>
              <a:t>.</a:t>
            </a:r>
          </a:p>
          <a:p>
            <a:r>
              <a:rPr lang="en-CA" altLang="en-US" dirty="0"/>
              <a:t>When workers are underpaid on an hourly basis, they tend to lower their inputs by producing less work.</a:t>
            </a:r>
          </a:p>
          <a:p>
            <a:r>
              <a:rPr lang="en-CA" altLang="en-US" dirty="0"/>
              <a:t>When workers are underpaid on a piece-rate basis, they tend to produce a high volume of low-quality work.</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Research Support for Equity Theory </a:t>
            </a:r>
            <a:br>
              <a:rPr lang="en-CA" altLang="en-US" dirty="0"/>
            </a:b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Some evidence that underpayment inequity leads to resignation.</a:t>
            </a:r>
          </a:p>
          <a:p>
            <a:r>
              <a:rPr lang="en-CA" altLang="en-US" dirty="0"/>
              <a:t>The theory’s predictions regarding </a:t>
            </a:r>
            <a:r>
              <a:rPr lang="en-CA" altLang="en-US" i="1" dirty="0"/>
              <a:t>overpayment</a:t>
            </a:r>
            <a:r>
              <a:rPr lang="en-CA" altLang="en-US" dirty="0"/>
              <a:t> inequity have received less support.</a:t>
            </a:r>
          </a:p>
          <a:p>
            <a:r>
              <a:rPr lang="en-CA" altLang="en-US" dirty="0"/>
              <a:t>Suggests that people tolerate overpayment more than underpayment or they use perceptual distortion to reduce overpayment inequity.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CA" altLang="en-US" dirty="0"/>
              <a:t>Managerial Implications of Equity Theory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Perceived underpayment will have a variety of negative motivational consequences for the organization (e.g., low productivity, low quality, theft).</a:t>
            </a:r>
          </a:p>
          <a:p>
            <a:r>
              <a:rPr lang="en-CA" altLang="en-US" dirty="0"/>
              <a:t>Understand that feelings about equity stem from a </a:t>
            </a:r>
            <a:r>
              <a:rPr lang="en-CA" altLang="en-US" i="1" dirty="0"/>
              <a:t>perceptual </a:t>
            </a:r>
            <a:r>
              <a:rPr lang="en-CA" altLang="en-US" dirty="0"/>
              <a:t>social comparison process.</a:t>
            </a:r>
          </a:p>
          <a:p>
            <a:r>
              <a:rPr lang="en-CA" altLang="en-US" dirty="0"/>
              <a:t>Understanding the role of comparison people is especially crucial.</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CA" altLang="en-US" dirty="0"/>
              <a:t>Managerial Implications of Equity Theory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Awareness of the comparison people chosen by workers might suggest strategies for reducing perceptions of inequity.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Setting</a:t>
            </a:r>
            <a:endParaRPr lang="en-US" dirty="0"/>
          </a:p>
        </p:txBody>
      </p:sp>
      <p:sp>
        <p:nvSpPr>
          <p:cNvPr id="3" name="Content Placeholder 2"/>
          <p:cNvSpPr>
            <a:spLocks noGrp="1"/>
          </p:cNvSpPr>
          <p:nvPr>
            <p:ph idx="1"/>
          </p:nvPr>
        </p:nvSpPr>
        <p:spPr/>
        <p:txBody>
          <a:bodyPr/>
          <a:lstStyle/>
          <a:p>
            <a:r>
              <a:rPr lang="en-CA" altLang="en-US" dirty="0"/>
              <a:t>A </a:t>
            </a:r>
            <a:r>
              <a:rPr lang="en-CA" altLang="en-US" i="1" dirty="0"/>
              <a:t>goal</a:t>
            </a:r>
            <a:r>
              <a:rPr lang="en-CA" altLang="en-US" dirty="0"/>
              <a:t> is the object or aim of an action.</a:t>
            </a:r>
          </a:p>
          <a:p>
            <a:r>
              <a:rPr lang="en-CA" altLang="en-US" dirty="0"/>
              <a:t>Personal performance goals are vague or nonexistent for many organizational members.</a:t>
            </a:r>
          </a:p>
          <a:p>
            <a:r>
              <a:rPr lang="en-CA" altLang="en-US" dirty="0"/>
              <a:t>Research has demonstrated when and how goal setting can be effective.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Setting Theory</a:t>
            </a:r>
            <a:endParaRPr lang="en-US" dirty="0"/>
          </a:p>
        </p:txBody>
      </p:sp>
      <p:sp>
        <p:nvSpPr>
          <p:cNvPr id="3" name="Content Placeholder 2"/>
          <p:cNvSpPr>
            <a:spLocks noGrp="1"/>
          </p:cNvSpPr>
          <p:nvPr>
            <p:ph idx="1"/>
          </p:nvPr>
        </p:nvSpPr>
        <p:spPr/>
        <p:txBody>
          <a:bodyPr/>
          <a:lstStyle/>
          <a:p>
            <a:r>
              <a:rPr lang="en-CA" altLang="en-US" dirty="0"/>
              <a:t>A process theory that states that goals are motivational when they are </a:t>
            </a:r>
            <a:r>
              <a:rPr lang="en-CA" altLang="en-US" i="1" dirty="0"/>
              <a:t>specific</a:t>
            </a:r>
            <a:r>
              <a:rPr lang="en-CA" altLang="en-US" dirty="0"/>
              <a:t>, </a:t>
            </a:r>
            <a:r>
              <a:rPr lang="en-CA" altLang="en-US" i="1" dirty="0"/>
              <a:t>challenging</a:t>
            </a:r>
            <a:r>
              <a:rPr lang="en-CA" altLang="en-US" dirty="0"/>
              <a:t>, and when organizational members are </a:t>
            </a:r>
            <a:r>
              <a:rPr lang="en-CA" altLang="en-US" i="1" dirty="0"/>
              <a:t>committed</a:t>
            </a:r>
            <a:r>
              <a:rPr lang="en-CA" altLang="en-US" dirty="0"/>
              <a:t> to them and </a:t>
            </a:r>
            <a:r>
              <a:rPr lang="en-CA" altLang="en-US" i="1" dirty="0"/>
              <a:t>feedback </a:t>
            </a:r>
            <a:r>
              <a:rPr lang="en-CA" altLang="en-US" dirty="0"/>
              <a:t>about progress toward goal attainment is provided.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What Kinds of Goals Are Motivational?</a:t>
            </a:r>
            <a:endParaRPr lang="en-US" dirty="0"/>
          </a:p>
        </p:txBody>
      </p:sp>
      <p:sp>
        <p:nvSpPr>
          <p:cNvPr id="3" name="Content Placeholder 2"/>
          <p:cNvSpPr>
            <a:spLocks noGrp="1"/>
          </p:cNvSpPr>
          <p:nvPr>
            <p:ph idx="1"/>
          </p:nvPr>
        </p:nvSpPr>
        <p:spPr/>
        <p:txBody>
          <a:bodyPr/>
          <a:lstStyle/>
          <a:p>
            <a:r>
              <a:rPr lang="en-CA" altLang="en-US" u="sng" dirty="0"/>
              <a:t>Goals are most motivational when they are</a:t>
            </a:r>
            <a:r>
              <a:rPr lang="en-CA" altLang="en-US" dirty="0"/>
              <a:t>:</a:t>
            </a:r>
          </a:p>
          <a:p>
            <a:pPr lvl="1"/>
            <a:r>
              <a:rPr lang="en-CA" altLang="en-US" dirty="0"/>
              <a:t>Specific</a:t>
            </a:r>
          </a:p>
          <a:p>
            <a:pPr lvl="1"/>
            <a:r>
              <a:rPr lang="en-CA" altLang="en-US" dirty="0"/>
              <a:t>Challenging</a:t>
            </a:r>
          </a:p>
          <a:p>
            <a:pPr lvl="1"/>
            <a:r>
              <a:rPr lang="en-CA" altLang="en-US" dirty="0"/>
              <a:t>Organizational members are committed to them</a:t>
            </a:r>
          </a:p>
          <a:p>
            <a:pPr lvl="1"/>
            <a:r>
              <a:rPr lang="en-CA" altLang="en-US" dirty="0"/>
              <a:t>Feedback about progress toward goal attainment is provided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Why Are Goals Motivational?</a:t>
            </a:r>
            <a:endParaRPr lang="en-US" dirty="0"/>
          </a:p>
        </p:txBody>
      </p:sp>
      <p:sp>
        <p:nvSpPr>
          <p:cNvPr id="3" name="Content Placeholder 2"/>
          <p:cNvSpPr>
            <a:spLocks noGrp="1"/>
          </p:cNvSpPr>
          <p:nvPr>
            <p:ph idx="1"/>
          </p:nvPr>
        </p:nvSpPr>
        <p:spPr/>
        <p:txBody>
          <a:bodyPr/>
          <a:lstStyle/>
          <a:p>
            <a:r>
              <a:rPr lang="en-CA" altLang="en-US" u="sng" dirty="0"/>
              <a:t>Four mechanisms explain why goals are motivational</a:t>
            </a:r>
            <a:r>
              <a:rPr lang="en-CA" altLang="en-US" dirty="0"/>
              <a:t>:</a:t>
            </a:r>
          </a:p>
          <a:p>
            <a:pPr lvl="1"/>
            <a:r>
              <a:rPr lang="en-CA" altLang="en-US" dirty="0"/>
              <a:t>They </a:t>
            </a:r>
            <a:r>
              <a:rPr lang="en-CA" altLang="en-US" i="1" dirty="0"/>
              <a:t>direct</a:t>
            </a:r>
            <a:r>
              <a:rPr lang="en-CA" altLang="en-US" dirty="0"/>
              <a:t> attention toward goal-relevant activities.</a:t>
            </a:r>
          </a:p>
          <a:p>
            <a:pPr lvl="1"/>
            <a:r>
              <a:rPr lang="en-CA" altLang="en-US" dirty="0"/>
              <a:t>They lead to greater </a:t>
            </a:r>
            <a:r>
              <a:rPr lang="en-CA" altLang="en-US" i="1" dirty="0"/>
              <a:t>effort.</a:t>
            </a:r>
          </a:p>
          <a:p>
            <a:pPr lvl="1"/>
            <a:r>
              <a:rPr lang="en-CA" altLang="en-US" dirty="0"/>
              <a:t>They increase and prolong </a:t>
            </a:r>
            <a:r>
              <a:rPr lang="en-CA" altLang="en-US" i="1" dirty="0"/>
              <a:t>persistence.</a:t>
            </a:r>
          </a:p>
          <a:p>
            <a:pPr lvl="1"/>
            <a:r>
              <a:rPr lang="en-CA" altLang="en-US" dirty="0"/>
              <a:t>They lead to the discovery and use of task-relevant </a:t>
            </a:r>
            <a:r>
              <a:rPr lang="en-CA" altLang="en-US" i="1" dirty="0"/>
              <a:t>strategies</a:t>
            </a:r>
            <a:r>
              <a:rPr lang="en-CA" altLang="en-US" dirty="0"/>
              <a:t> for goal attainment.</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Mechanisms of Goal Setting</a:t>
            </a:r>
            <a:endParaRPr lang="en-US" dirty="0"/>
          </a:p>
        </p:txBody>
      </p:sp>
      <p:pic>
        <p:nvPicPr>
          <p:cNvPr id="4" name="Picture 3" descr="Goals, including specific, challenge, goal commitment, and feedback, flows to mechanisms, including direction, effort, persistence, and task strategies, which flows to performance."/>
          <p:cNvPicPr>
            <a:picLocks noChangeAspect="1"/>
          </p:cNvPicPr>
          <p:nvPr/>
        </p:nvPicPr>
        <p:blipFill rotWithShape="1">
          <a:blip r:embed="rId2">
            <a:extLst>
              <a:ext uri="{28A0092B-C50C-407E-A947-70E740481C1C}">
                <a14:useLocalDpi xmlns:a14="http://schemas.microsoft.com/office/drawing/2010/main" val="0"/>
              </a:ext>
            </a:extLst>
          </a:blip>
          <a:srcRect r="21562"/>
          <a:stretch/>
        </p:blipFill>
        <p:spPr>
          <a:xfrm>
            <a:off x="616180" y="2590800"/>
            <a:ext cx="7911641" cy="2511552"/>
          </a:xfrm>
          <a:prstGeom prst="rect">
            <a:avLst/>
          </a:prstGeom>
        </p:spPr>
      </p:pic>
    </p:spTree>
    <p:extLst>
      <p:ext uri="{BB962C8B-B14F-4D97-AF65-F5344CB8AC3E}">
        <p14:creationId xmlns:p14="http://schemas.microsoft.com/office/powerpoint/2010/main" val="263032167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Specificity</a:t>
            </a:r>
            <a:endParaRPr lang="en-US" dirty="0"/>
          </a:p>
        </p:txBody>
      </p:sp>
      <p:sp>
        <p:nvSpPr>
          <p:cNvPr id="3" name="Content Placeholder 2"/>
          <p:cNvSpPr>
            <a:spLocks noGrp="1"/>
          </p:cNvSpPr>
          <p:nvPr>
            <p:ph idx="1"/>
          </p:nvPr>
        </p:nvSpPr>
        <p:spPr/>
        <p:txBody>
          <a:bodyPr/>
          <a:lstStyle/>
          <a:p>
            <a:r>
              <a:rPr lang="en-CA" altLang="en-US" dirty="0"/>
              <a:t>Specific goals are goals that specify an exact level of achievement for people to accomplish in a particular time frame.</a:t>
            </a:r>
          </a:p>
          <a:p>
            <a:r>
              <a:rPr lang="en-CA" altLang="en-US" dirty="0"/>
              <a:t>“I will enrol in five courses next semester and achieve a </a:t>
            </a:r>
            <a:r>
              <a:rPr lang="en-CA" altLang="en-US" i="1" dirty="0"/>
              <a:t>B</a:t>
            </a:r>
            <a:r>
              <a:rPr lang="en-CA" altLang="en-US" dirty="0"/>
              <a:t> or better in each course” is a specific goal.</a:t>
            </a:r>
          </a:p>
          <a:p>
            <a:r>
              <a:rPr lang="en-CA" altLang="en-US" dirty="0"/>
              <a:t>“I will do my best” is not a specific goal since level of achievement and time frame are both vague.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Challenge</a:t>
            </a:r>
            <a:endParaRPr lang="en-US" dirty="0"/>
          </a:p>
        </p:txBody>
      </p:sp>
      <p:sp>
        <p:nvSpPr>
          <p:cNvPr id="3" name="Content Placeholder 2"/>
          <p:cNvSpPr>
            <a:spLocks noGrp="1"/>
          </p:cNvSpPr>
          <p:nvPr>
            <p:ph idx="1"/>
          </p:nvPr>
        </p:nvSpPr>
        <p:spPr/>
        <p:txBody>
          <a:bodyPr/>
          <a:lstStyle/>
          <a:p>
            <a:r>
              <a:rPr lang="en-CA" altLang="en-US" dirty="0"/>
              <a:t>Goals that are easy or impossible to achieve will not be motivational.</a:t>
            </a:r>
          </a:p>
          <a:p>
            <a:r>
              <a:rPr lang="en-CA" altLang="en-US" dirty="0"/>
              <a:t>Goal challenge is a more personal matter than goal specificity.</a:t>
            </a:r>
          </a:p>
          <a:p>
            <a:r>
              <a:rPr lang="en-CA" altLang="en-US" dirty="0"/>
              <a:t>Goal challenge is best when it is pegged to the competence of individual workers and increased as the particular task is mastered.</a:t>
            </a:r>
          </a:p>
          <a:p>
            <a:r>
              <a:rPr lang="en-CA" altLang="en-US" dirty="0"/>
              <a:t>Base initial goals on past performance.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Commitment</a:t>
            </a:r>
            <a:endParaRPr lang="en-US" dirty="0"/>
          </a:p>
        </p:txBody>
      </p:sp>
      <p:sp>
        <p:nvSpPr>
          <p:cNvPr id="3" name="Content Placeholder 2"/>
          <p:cNvSpPr>
            <a:spLocks noGrp="1"/>
          </p:cNvSpPr>
          <p:nvPr>
            <p:ph idx="1"/>
          </p:nvPr>
        </p:nvSpPr>
        <p:spPr/>
        <p:txBody>
          <a:bodyPr/>
          <a:lstStyle/>
          <a:p>
            <a:r>
              <a:rPr lang="en-CA" altLang="en-US" dirty="0"/>
              <a:t>Individuals must be committed to specific, challenging goals if goals are to have effective motivational properties.</a:t>
            </a:r>
          </a:p>
          <a:p>
            <a:r>
              <a:rPr lang="en-CA" altLang="en-US" dirty="0"/>
              <a:t>The effect of goals on performance is strongest when individuals have high goal commitment.</a:t>
            </a:r>
          </a:p>
          <a:p>
            <a:r>
              <a:rPr lang="en-CA" altLang="en-US" dirty="0"/>
              <a:t>This is especially important when goals are challenging and difficult to achieve.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Feedback</a:t>
            </a:r>
            <a:endParaRPr lang="en-US" dirty="0"/>
          </a:p>
        </p:txBody>
      </p:sp>
      <p:sp>
        <p:nvSpPr>
          <p:cNvPr id="3" name="Content Placeholder 2"/>
          <p:cNvSpPr>
            <a:spLocks noGrp="1"/>
          </p:cNvSpPr>
          <p:nvPr>
            <p:ph idx="1"/>
          </p:nvPr>
        </p:nvSpPr>
        <p:spPr/>
        <p:txBody>
          <a:bodyPr/>
          <a:lstStyle/>
          <a:p>
            <a:r>
              <a:rPr lang="en-CA" altLang="en-US" dirty="0"/>
              <a:t>Specific and challenging goals are most effective when they are accompanied by ongoing feedback that enables the person to compare current performance with the goal.</a:t>
            </a:r>
          </a:p>
          <a:p>
            <a:r>
              <a:rPr lang="en-CA" altLang="en-US" dirty="0"/>
              <a:t>To be most effective, feedback should be accurate, specific, credible, and timely.</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Enhancing Goal Commitment</a:t>
            </a:r>
            <a:endParaRPr lang="en-US" dirty="0"/>
          </a:p>
        </p:txBody>
      </p:sp>
      <p:sp>
        <p:nvSpPr>
          <p:cNvPr id="3" name="Content Placeholder 2"/>
          <p:cNvSpPr>
            <a:spLocks noGrp="1"/>
          </p:cNvSpPr>
          <p:nvPr>
            <p:ph idx="1"/>
          </p:nvPr>
        </p:nvSpPr>
        <p:spPr/>
        <p:txBody>
          <a:bodyPr/>
          <a:lstStyle/>
          <a:p>
            <a:r>
              <a:rPr lang="en-CA" altLang="en-US" dirty="0"/>
              <a:t>Factors that might affect commitment to challenging, specific goals:</a:t>
            </a:r>
          </a:p>
          <a:p>
            <a:pPr lvl="1"/>
            <a:r>
              <a:rPr lang="en-CA" altLang="en-US" dirty="0"/>
              <a:t>Participation</a:t>
            </a:r>
          </a:p>
          <a:p>
            <a:pPr lvl="1"/>
            <a:r>
              <a:rPr lang="en-CA" altLang="en-US" dirty="0"/>
              <a:t>Rewards</a:t>
            </a:r>
          </a:p>
          <a:p>
            <a:pPr lvl="1"/>
            <a:r>
              <a:rPr lang="en-CA" altLang="en-US" dirty="0"/>
              <a:t>Management support</a:t>
            </a:r>
          </a:p>
        </p:txBody>
      </p:sp>
    </p:spTree>
    <p:extLst>
      <p:ext uri="{BB962C8B-B14F-4D97-AF65-F5344CB8AC3E}">
        <p14:creationId xmlns:p14="http://schemas.microsoft.com/office/powerpoint/2010/main" val="26303216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Participation</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Sometimes participation in goal setting increases performance and sometimes it does not.</a:t>
            </a:r>
          </a:p>
          <a:p>
            <a:r>
              <a:rPr lang="en-CA" altLang="en-US" i="1" dirty="0"/>
              <a:t>When will participation in goal setting improve performance?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Participation</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If goal commitment is a potential problem, participation might be beneficial.</a:t>
            </a:r>
          </a:p>
          <a:p>
            <a:r>
              <a:rPr lang="en-CA" altLang="en-US" dirty="0"/>
              <a:t>Participation can improve goal commitment and facilitate performance in some situations:</a:t>
            </a:r>
          </a:p>
          <a:p>
            <a:pPr lvl="1"/>
            <a:r>
              <a:rPr lang="en-CA" altLang="en-US" dirty="0"/>
              <a:t>When a climate of distrust exists between management and employees.</a:t>
            </a:r>
          </a:p>
          <a:p>
            <a:pPr lvl="1"/>
            <a:r>
              <a:rPr lang="en-CA" altLang="en-US" dirty="0"/>
              <a:t>When participation provides information that assists in the establishment of fair, realistic goals.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Participation</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Research shows that participation can improve performance by increasing the </a:t>
            </a:r>
            <a:r>
              <a:rPr lang="en-CA" altLang="en-US" i="1" dirty="0"/>
              <a:t>difficulty</a:t>
            </a:r>
            <a:r>
              <a:rPr lang="en-CA" altLang="en-US" dirty="0"/>
              <a:t> of the goals that employees adopt.</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Rewards</a:t>
            </a:r>
            <a:endParaRPr lang="en-US" dirty="0"/>
          </a:p>
        </p:txBody>
      </p:sp>
      <p:sp>
        <p:nvSpPr>
          <p:cNvPr id="3" name="Content Placeholder 2"/>
          <p:cNvSpPr>
            <a:spLocks noGrp="1"/>
          </p:cNvSpPr>
          <p:nvPr>
            <p:ph idx="1"/>
          </p:nvPr>
        </p:nvSpPr>
        <p:spPr/>
        <p:txBody>
          <a:bodyPr/>
          <a:lstStyle/>
          <a:p>
            <a:r>
              <a:rPr lang="en-CA" altLang="en-US" dirty="0"/>
              <a:t>Goal setting has led to performance increases </a:t>
            </a:r>
            <a:r>
              <a:rPr lang="en-CA" altLang="en-US" i="1" dirty="0"/>
              <a:t>without</a:t>
            </a:r>
            <a:r>
              <a:rPr lang="en-CA" altLang="en-US" dirty="0"/>
              <a:t> the introduction of monetary incentives for goal accomplishment.</a:t>
            </a:r>
          </a:p>
          <a:p>
            <a:r>
              <a:rPr lang="en-CA" altLang="en-US" dirty="0"/>
              <a:t>Goal setting should be compatible with any system that ties pay to performance that exists for the job in question.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Management Support</a:t>
            </a:r>
            <a:endParaRPr lang="en-US" dirty="0"/>
          </a:p>
        </p:txBody>
      </p:sp>
      <p:sp>
        <p:nvSpPr>
          <p:cNvPr id="3" name="Content Placeholder 2"/>
          <p:cNvSpPr>
            <a:spLocks noGrp="1"/>
          </p:cNvSpPr>
          <p:nvPr>
            <p:ph idx="1"/>
          </p:nvPr>
        </p:nvSpPr>
        <p:spPr/>
        <p:txBody>
          <a:bodyPr/>
          <a:lstStyle/>
          <a:p>
            <a:r>
              <a:rPr lang="en-CA" altLang="en-US" dirty="0"/>
              <a:t>When supervisors behave in a coercive manner to encourage goal accomplishment, they can badly damage employee goal commitment.</a:t>
            </a:r>
          </a:p>
          <a:p>
            <a:r>
              <a:rPr lang="en-CA" altLang="en-US" dirty="0"/>
              <a:t>Supervisors must demonstrate a desire to assist employees in goal accomplishment and behave supportively if failure occurs.</a:t>
            </a:r>
          </a:p>
          <a:p>
            <a:r>
              <a:rPr lang="en-CA" altLang="en-US" dirty="0"/>
              <a:t>Threat and punishment in response to failure will be extremely counterproductive.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Orientation</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i="1" dirty="0"/>
              <a:t>Goal orientation</a:t>
            </a:r>
            <a:r>
              <a:rPr lang="en-CA" altLang="en-US" dirty="0"/>
              <a:t> refers to an individual’s goal preferences in achievement situations.</a:t>
            </a:r>
          </a:p>
          <a:p>
            <a:r>
              <a:rPr lang="en-CA" altLang="en-US" dirty="0"/>
              <a:t>A stable individual difference that affects performance.</a:t>
            </a:r>
          </a:p>
          <a:p>
            <a:r>
              <a:rPr lang="en-CA" altLang="en-US" u="sng" dirty="0"/>
              <a:t>Three goal orientations</a:t>
            </a:r>
            <a:r>
              <a:rPr lang="en-CA" altLang="en-US" dirty="0"/>
              <a:t>:</a:t>
            </a:r>
          </a:p>
          <a:p>
            <a:pPr lvl="1"/>
            <a:r>
              <a:rPr lang="en-CA" altLang="en-US" dirty="0"/>
              <a:t>Learning goal orientation</a:t>
            </a:r>
          </a:p>
          <a:p>
            <a:pPr lvl="1"/>
            <a:r>
              <a:rPr lang="en-CA" altLang="en-US" dirty="0"/>
              <a:t>Performance-prove goal orientation</a:t>
            </a:r>
          </a:p>
          <a:p>
            <a:pPr lvl="1"/>
            <a:r>
              <a:rPr lang="en-CA" altLang="en-US" dirty="0"/>
              <a:t>Performance-avoid goal orientation </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Learning Goal Orientation</a:t>
            </a:r>
            <a:endParaRPr lang="en-US" dirty="0"/>
          </a:p>
        </p:txBody>
      </p:sp>
      <p:sp>
        <p:nvSpPr>
          <p:cNvPr id="3" name="Content Placeholder 2"/>
          <p:cNvSpPr>
            <a:spLocks noGrp="1"/>
          </p:cNvSpPr>
          <p:nvPr>
            <p:ph idx="1"/>
          </p:nvPr>
        </p:nvSpPr>
        <p:spPr/>
        <p:txBody>
          <a:bodyPr/>
          <a:lstStyle/>
          <a:p>
            <a:r>
              <a:rPr lang="en-CA" altLang="en-US" dirty="0"/>
              <a:t>A preference to learn new things and develop competence in an activity by acquiring new skills and mastering new situations.</a:t>
            </a:r>
          </a:p>
          <a:p>
            <a:r>
              <a:rPr lang="en-CA" altLang="en-US" dirty="0"/>
              <a:t>A focus on acquiring new knowledge and skills and developing one’s competence.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Performance-Prove Goal Orientation</a:t>
            </a:r>
            <a:endParaRPr lang="en-US" dirty="0"/>
          </a:p>
        </p:txBody>
      </p:sp>
      <p:sp>
        <p:nvSpPr>
          <p:cNvPr id="3" name="Content Placeholder 2"/>
          <p:cNvSpPr>
            <a:spLocks noGrp="1"/>
          </p:cNvSpPr>
          <p:nvPr>
            <p:ph idx="1"/>
          </p:nvPr>
        </p:nvSpPr>
        <p:spPr/>
        <p:txBody>
          <a:bodyPr/>
          <a:lstStyle/>
          <a:p>
            <a:r>
              <a:rPr lang="en-CA" altLang="en-US" dirty="0"/>
              <a:t>A preference to obtain favourable judgments about the outcome of one’s performance.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Performance-Avoid Goal Orientation</a:t>
            </a:r>
            <a:endParaRPr lang="en-US" dirty="0"/>
          </a:p>
        </p:txBody>
      </p:sp>
      <p:sp>
        <p:nvSpPr>
          <p:cNvPr id="3" name="Content Placeholder 2"/>
          <p:cNvSpPr>
            <a:spLocks noGrp="1"/>
          </p:cNvSpPr>
          <p:nvPr>
            <p:ph idx="1"/>
          </p:nvPr>
        </p:nvSpPr>
        <p:spPr/>
        <p:txBody>
          <a:bodyPr/>
          <a:lstStyle/>
          <a:p>
            <a:r>
              <a:rPr lang="en-CA" altLang="en-US" dirty="0"/>
              <a:t>A preference to avoid negative judgments about the outcome of one’s performance.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Goal Orientation</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pPr>
              <a:lnSpc>
                <a:spcPct val="90000"/>
              </a:lnSpc>
            </a:pPr>
            <a:r>
              <a:rPr lang="en-CA" altLang="en-US" dirty="0"/>
              <a:t>Goal orientation is important for learning and performance.</a:t>
            </a:r>
          </a:p>
          <a:p>
            <a:pPr>
              <a:lnSpc>
                <a:spcPct val="90000"/>
              </a:lnSpc>
            </a:pPr>
            <a:r>
              <a:rPr lang="en-CA" altLang="en-US" dirty="0"/>
              <a:t>A </a:t>
            </a:r>
            <a:r>
              <a:rPr lang="en-CA" altLang="en-US" i="1" dirty="0"/>
              <a:t>learning</a:t>
            </a:r>
            <a:r>
              <a:rPr lang="en-CA" altLang="en-US" dirty="0"/>
              <a:t> goal orientation is positively related to learning as well as academic, task, and job performance.</a:t>
            </a:r>
          </a:p>
          <a:p>
            <a:pPr>
              <a:lnSpc>
                <a:spcPct val="90000"/>
              </a:lnSpc>
            </a:pPr>
            <a:r>
              <a:rPr lang="en-CA" altLang="en-US" dirty="0"/>
              <a:t>A </a:t>
            </a:r>
            <a:r>
              <a:rPr lang="en-CA" altLang="en-US" i="1" dirty="0"/>
              <a:t>performance-avoid</a:t>
            </a:r>
            <a:r>
              <a:rPr lang="en-CA" altLang="en-US" dirty="0"/>
              <a:t> goal orientation is negatively related to learning and lower task and job performance.</a:t>
            </a:r>
          </a:p>
          <a:p>
            <a:pPr>
              <a:lnSpc>
                <a:spcPct val="90000"/>
              </a:lnSpc>
            </a:pPr>
            <a:r>
              <a:rPr lang="en-CA" altLang="en-US" dirty="0"/>
              <a:t>A </a:t>
            </a:r>
            <a:r>
              <a:rPr lang="en-CA" altLang="en-US" i="1" dirty="0"/>
              <a:t>performance-prove</a:t>
            </a:r>
            <a:r>
              <a:rPr lang="en-CA" altLang="en-US" dirty="0"/>
              <a:t> goal orientation is not related to learning or performance outcomes.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Goal Proximity</a:t>
            </a:r>
            <a:r>
              <a:rPr lang="en-US" altLang="en-US" sz="2000" dirty="0"/>
              <a:t> </a:t>
            </a:r>
            <a:r>
              <a:rPr lang="en-US" altLang="en-US" sz="2000" b="0" dirty="0"/>
              <a:t>(1 of 2)</a:t>
            </a:r>
            <a:endParaRPr lang="en-US" b="0" dirty="0"/>
          </a:p>
        </p:txBody>
      </p:sp>
      <p:sp>
        <p:nvSpPr>
          <p:cNvPr id="3" name="Content Placeholder 2"/>
          <p:cNvSpPr>
            <a:spLocks noGrp="1"/>
          </p:cNvSpPr>
          <p:nvPr>
            <p:ph idx="1"/>
          </p:nvPr>
        </p:nvSpPr>
        <p:spPr/>
        <p:txBody>
          <a:bodyPr/>
          <a:lstStyle/>
          <a:p>
            <a:r>
              <a:rPr lang="en-US" altLang="en-US" dirty="0"/>
              <a:t>Goals can be distinguished in terms of whether they are distal or proximal goals. </a:t>
            </a:r>
          </a:p>
          <a:p>
            <a:r>
              <a:rPr lang="en-US" altLang="en-US" dirty="0"/>
              <a:t>A </a:t>
            </a:r>
            <a:r>
              <a:rPr lang="en-US" altLang="en-US" i="1" dirty="0"/>
              <a:t>distal </a:t>
            </a:r>
            <a:r>
              <a:rPr lang="en-US" altLang="en-US" dirty="0"/>
              <a:t>goal is a long-term or end-goal such as achieving a certain level of sales performance.</a:t>
            </a:r>
          </a:p>
          <a:p>
            <a:r>
              <a:rPr lang="en-US" altLang="en-US" dirty="0"/>
              <a:t>A </a:t>
            </a:r>
            <a:r>
              <a:rPr lang="en-US" altLang="en-US" i="1" dirty="0"/>
              <a:t>proximal </a:t>
            </a:r>
            <a:r>
              <a:rPr lang="en-US" altLang="en-US" dirty="0"/>
              <a:t>goal is a short-term or sub-goal that is instrumental for achieving a distal goal.</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Goal Proximity</a:t>
            </a:r>
            <a:r>
              <a:rPr lang="en-US" altLang="en-US" sz="2000" dirty="0"/>
              <a:t> </a:t>
            </a:r>
            <a:r>
              <a:rPr lang="en-US" altLang="en-US" sz="2000" b="0" dirty="0"/>
              <a:t>(2 of 2)</a:t>
            </a:r>
            <a:endParaRPr lang="en-US" dirty="0"/>
          </a:p>
        </p:txBody>
      </p:sp>
      <p:sp>
        <p:nvSpPr>
          <p:cNvPr id="3" name="Content Placeholder 2"/>
          <p:cNvSpPr>
            <a:spLocks noGrp="1"/>
          </p:cNvSpPr>
          <p:nvPr>
            <p:ph idx="1"/>
          </p:nvPr>
        </p:nvSpPr>
        <p:spPr/>
        <p:txBody>
          <a:bodyPr/>
          <a:lstStyle/>
          <a:p>
            <a:r>
              <a:rPr lang="en-CA" altLang="en-US" dirty="0"/>
              <a:t>Proximal goals are especially important for novel and complex tasks.</a:t>
            </a:r>
          </a:p>
          <a:p>
            <a:r>
              <a:rPr lang="en-CA" altLang="en-US" dirty="0"/>
              <a:t>When distal goals are accompanied with proximal goals they have a significant positive effect on the discovery and use of task-relevant strategies, self-efficacy, and performance.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CA" altLang="en-US" dirty="0"/>
              <a:t>Research Support for Goal Setting Theory</a:t>
            </a:r>
            <a:r>
              <a:rPr lang="en-CA" altLang="en-US" sz="2000" dirty="0"/>
              <a:t> </a:t>
            </a:r>
            <a:r>
              <a:rPr lang="en-CA" altLang="en-US" sz="2000" b="0" dirty="0"/>
              <a:t>(1 of 3)</a:t>
            </a:r>
            <a:endParaRPr lang="en-US" b="0" dirty="0"/>
          </a:p>
        </p:txBody>
      </p:sp>
      <p:sp>
        <p:nvSpPr>
          <p:cNvPr id="3" name="Content Placeholder 2"/>
          <p:cNvSpPr>
            <a:spLocks noGrp="1"/>
          </p:cNvSpPr>
          <p:nvPr>
            <p:ph idx="1"/>
          </p:nvPr>
        </p:nvSpPr>
        <p:spPr/>
        <p:txBody>
          <a:bodyPr/>
          <a:lstStyle/>
          <a:p>
            <a:r>
              <a:rPr lang="en-CA" altLang="en-US" dirty="0"/>
              <a:t>Research has demonstrated that specific, difficult goals lead to improved performance and productivity on a wide variety of tasks and occupations.</a:t>
            </a:r>
          </a:p>
          <a:p>
            <a:r>
              <a:rPr lang="en-CA" altLang="en-US" dirty="0"/>
              <a:t>The effect of group goal setting on group performance is similar to the effect of individual goal setting.</a:t>
            </a:r>
          </a:p>
          <a:p>
            <a:r>
              <a:rPr lang="en-CA" altLang="en-US" dirty="0"/>
              <a:t>The positive effects of goals persist over a long enough time to have practical value.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CA" altLang="en-US" dirty="0"/>
              <a:t>Research Support for Goal Setting Theory</a:t>
            </a:r>
            <a:r>
              <a:rPr lang="en-CA" altLang="en-US" sz="2000" dirty="0"/>
              <a:t> </a:t>
            </a:r>
            <a:r>
              <a:rPr lang="en-CA" altLang="en-US" sz="2000" b="0" dirty="0"/>
              <a:t>(2 of 3)</a:t>
            </a:r>
            <a:endParaRPr lang="en-US" dirty="0"/>
          </a:p>
        </p:txBody>
      </p:sp>
      <p:sp>
        <p:nvSpPr>
          <p:cNvPr id="3" name="Content Placeholder 2"/>
          <p:cNvSpPr>
            <a:spLocks noGrp="1"/>
          </p:cNvSpPr>
          <p:nvPr>
            <p:ph idx="1"/>
          </p:nvPr>
        </p:nvSpPr>
        <p:spPr/>
        <p:txBody>
          <a:bodyPr/>
          <a:lstStyle/>
          <a:p>
            <a:r>
              <a:rPr lang="en-CA" altLang="en-US" dirty="0"/>
              <a:t>The effects of goal setting on performance depend on a number of factors.</a:t>
            </a:r>
          </a:p>
          <a:p>
            <a:r>
              <a:rPr lang="en-CA" altLang="en-US" dirty="0"/>
              <a:t>When individuals lack the knowledge or skill to perform a novel or complex task, a specific and challenging performance goal can decrease performance.</a:t>
            </a:r>
          </a:p>
          <a:p>
            <a:r>
              <a:rPr lang="en-CA" altLang="en-US" dirty="0"/>
              <a:t>When a task is straightforward, a specific, high performance goal results in higher performance.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077200" cy="1097280"/>
          </a:xfrm>
        </p:spPr>
        <p:txBody>
          <a:bodyPr/>
          <a:lstStyle/>
          <a:p>
            <a:r>
              <a:rPr lang="en-CA" altLang="en-US" dirty="0"/>
              <a:t>Research Support for Goal Setting Theory</a:t>
            </a:r>
            <a:r>
              <a:rPr lang="en-CA" altLang="en-US" sz="2000" dirty="0"/>
              <a:t> </a:t>
            </a:r>
            <a:r>
              <a:rPr lang="en-CA" altLang="en-US" sz="2000" b="0" dirty="0"/>
              <a:t>(3 of 3)</a:t>
            </a:r>
            <a:endParaRPr lang="en-US" dirty="0"/>
          </a:p>
        </p:txBody>
      </p:sp>
      <p:sp>
        <p:nvSpPr>
          <p:cNvPr id="3" name="Content Placeholder 2"/>
          <p:cNvSpPr>
            <a:spLocks noGrp="1"/>
          </p:cNvSpPr>
          <p:nvPr>
            <p:ph idx="1"/>
          </p:nvPr>
        </p:nvSpPr>
        <p:spPr/>
        <p:txBody>
          <a:bodyPr/>
          <a:lstStyle/>
          <a:p>
            <a:r>
              <a:rPr lang="en-CA" altLang="en-US" dirty="0"/>
              <a:t>A specific, high learning goal is more effective when individuals are learning to perform a novel or complex task.</a:t>
            </a:r>
          </a:p>
          <a:p>
            <a:r>
              <a:rPr lang="en-CA" altLang="en-US" dirty="0"/>
              <a:t>There is also some evidence that subconscious goals have a positive effect on performance. </a:t>
            </a:r>
          </a:p>
          <a:p>
            <a:r>
              <a:rPr lang="en-CA" altLang="en-US" dirty="0"/>
              <a:t>However, some research has found that in some situations there can be a dark side to goal setting.</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Managerial Implications of Goal Setting Theory</a:t>
            </a:r>
            <a:r>
              <a:rPr lang="en-CA" altLang="en-US" sz="2000" dirty="0"/>
              <a:t> </a:t>
            </a:r>
            <a:r>
              <a:rPr lang="en-CA" altLang="en-US" sz="2000" b="0" dirty="0"/>
              <a:t>(1 of 2)</a:t>
            </a:r>
            <a:endParaRPr lang="en-US" b="0" dirty="0"/>
          </a:p>
        </p:txBody>
      </p:sp>
      <p:sp>
        <p:nvSpPr>
          <p:cNvPr id="3" name="Content Placeholder 2"/>
          <p:cNvSpPr>
            <a:spLocks noGrp="1"/>
          </p:cNvSpPr>
          <p:nvPr>
            <p:ph idx="1"/>
          </p:nvPr>
        </p:nvSpPr>
        <p:spPr/>
        <p:txBody>
          <a:bodyPr/>
          <a:lstStyle/>
          <a:p>
            <a:r>
              <a:rPr lang="en-CA" altLang="en-US" dirty="0"/>
              <a:t>Managers should set specific and challenging goals and provide ongoing feedback to employees so they can compare their performance with the goal.</a:t>
            </a:r>
          </a:p>
          <a:p>
            <a:r>
              <a:rPr lang="en-CA" altLang="en-US" dirty="0"/>
              <a:t>The performance impact of specific, challenging goals is stronger for simpler jobs than for more complex jobs.</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Managerial Implications of Goal Setting Theory</a:t>
            </a:r>
            <a:r>
              <a:rPr lang="en-CA" altLang="en-US" sz="2000" dirty="0"/>
              <a:t> </a:t>
            </a:r>
            <a:r>
              <a:rPr lang="en-CA" altLang="en-US" sz="2000" b="0" dirty="0"/>
              <a:t>(2 of 2)</a:t>
            </a:r>
            <a:endParaRPr lang="en-US" dirty="0"/>
          </a:p>
        </p:txBody>
      </p:sp>
      <p:sp>
        <p:nvSpPr>
          <p:cNvPr id="3" name="Content Placeholder 2"/>
          <p:cNvSpPr>
            <a:spLocks noGrp="1"/>
          </p:cNvSpPr>
          <p:nvPr>
            <p:ph idx="1"/>
          </p:nvPr>
        </p:nvSpPr>
        <p:spPr/>
        <p:txBody>
          <a:bodyPr/>
          <a:lstStyle/>
          <a:p>
            <a:r>
              <a:rPr lang="en-CA" altLang="en-US" dirty="0"/>
              <a:t>When a task is novel or complex and individuals need to acquire new knowledge and skills, setting a specific </a:t>
            </a:r>
            <a:r>
              <a:rPr lang="en-CA" altLang="en-US" i="1" dirty="0"/>
              <a:t>learning</a:t>
            </a:r>
            <a:r>
              <a:rPr lang="en-CA" altLang="en-US" dirty="0"/>
              <a:t> goal will be more effective than setting a high performance goal.</a:t>
            </a:r>
          </a:p>
          <a:p>
            <a:r>
              <a:rPr lang="en-CA" altLang="en-US" dirty="0"/>
              <a:t>Proximal goals should be set in conjunction with distal goals when employees are learning a new task or performing a complex one.</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Do Motivation Theories Translate Across Cultures?</a:t>
            </a:r>
            <a:r>
              <a:rPr lang="en-CA" altLang="en-US" sz="2000" dirty="0"/>
              <a:t> </a:t>
            </a:r>
            <a:r>
              <a:rPr lang="en-CA" altLang="en-US" sz="2000" b="0" dirty="0"/>
              <a:t>(1 of 4)</a:t>
            </a:r>
            <a:endParaRPr lang="en-US" b="0" dirty="0"/>
          </a:p>
        </p:txBody>
      </p:sp>
      <p:sp>
        <p:nvSpPr>
          <p:cNvPr id="3" name="Content Placeholder 2"/>
          <p:cNvSpPr>
            <a:spLocks noGrp="1"/>
          </p:cNvSpPr>
          <p:nvPr>
            <p:ph idx="1"/>
          </p:nvPr>
        </p:nvSpPr>
        <p:spPr/>
        <p:txBody>
          <a:bodyPr/>
          <a:lstStyle/>
          <a:p>
            <a:r>
              <a:rPr lang="en-CA" altLang="en-US" i="1" dirty="0"/>
              <a:t>Are motivation theories culture-bound?</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Do Motivation Theories Translate Across Cultures?</a:t>
            </a:r>
            <a:r>
              <a:rPr lang="en-CA" altLang="en-US" sz="2000" dirty="0"/>
              <a:t> </a:t>
            </a:r>
            <a:r>
              <a:rPr lang="en-CA" altLang="en-US" sz="2000" b="0" dirty="0"/>
              <a:t>(2 of 4)</a:t>
            </a:r>
            <a:r>
              <a:rPr lang="en-CA" altLang="en-US" dirty="0"/>
              <a:t> </a:t>
            </a:r>
            <a:endParaRPr lang="en-US" dirty="0"/>
          </a:p>
        </p:txBody>
      </p:sp>
      <p:sp>
        <p:nvSpPr>
          <p:cNvPr id="3" name="Content Placeholder 2"/>
          <p:cNvSpPr>
            <a:spLocks noGrp="1"/>
          </p:cNvSpPr>
          <p:nvPr>
            <p:ph idx="1"/>
          </p:nvPr>
        </p:nvSpPr>
        <p:spPr/>
        <p:txBody>
          <a:bodyPr/>
          <a:lstStyle/>
          <a:p>
            <a:r>
              <a:rPr lang="en-CA" altLang="en-US" dirty="0"/>
              <a:t>Most theories that revolve around human needs will come up against cultural limitations to their generality.</a:t>
            </a:r>
          </a:p>
          <a:p>
            <a:r>
              <a:rPr lang="en-CA" altLang="en-US" dirty="0"/>
              <a:t>Research has found support for self-determination theory across various cultures. </a:t>
            </a:r>
          </a:p>
          <a:p>
            <a:r>
              <a:rPr lang="en-US" dirty="0"/>
              <a:t>The satisfaction of the three basic psychological needs, autonomy support, and autonomous versus controlled motivation matters across cultures and organizational contexts. </a:t>
            </a:r>
            <a:endParaRPr lang="en-CA" altLang="en-US" dirty="0"/>
          </a:p>
        </p:txBody>
      </p:sp>
    </p:spTree>
    <p:extLst>
      <p:ext uri="{BB962C8B-B14F-4D97-AF65-F5344CB8AC3E}">
        <p14:creationId xmlns:p14="http://schemas.microsoft.com/office/powerpoint/2010/main" val="263032167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Do Motivation Theories Translate Across Cultures?</a:t>
            </a:r>
            <a:r>
              <a:rPr lang="en-CA" altLang="en-US" sz="2000" dirty="0"/>
              <a:t> </a:t>
            </a:r>
            <a:r>
              <a:rPr lang="en-CA" altLang="en-US" sz="2000" b="0" dirty="0"/>
              <a:t>(3 of 4)</a:t>
            </a:r>
            <a:r>
              <a:rPr lang="en-CA" altLang="en-US" dirty="0"/>
              <a:t> </a:t>
            </a:r>
            <a:endParaRPr lang="en-US" dirty="0"/>
          </a:p>
        </p:txBody>
      </p:sp>
      <p:sp>
        <p:nvSpPr>
          <p:cNvPr id="3" name="Content Placeholder 2"/>
          <p:cNvSpPr>
            <a:spLocks noGrp="1"/>
          </p:cNvSpPr>
          <p:nvPr>
            <p:ph idx="1"/>
          </p:nvPr>
        </p:nvSpPr>
        <p:spPr/>
        <p:txBody>
          <a:bodyPr/>
          <a:lstStyle/>
          <a:p>
            <a:r>
              <a:rPr lang="en-CA" altLang="en-US" dirty="0"/>
              <a:t>Equity theory will be constrained by what is considered “fair” in a particular culture in terms of how to allocate rewards (e.g., equity versus equality).</a:t>
            </a:r>
          </a:p>
          <a:p>
            <a:r>
              <a:rPr lang="en-CA" altLang="en-US" dirty="0"/>
              <a:t>Because of its flexibility, expectancy theory is very effective when applied cross-culturally.</a:t>
            </a:r>
          </a:p>
          <a:p>
            <a:r>
              <a:rPr lang="en-CA" altLang="en-US" dirty="0"/>
              <a:t>Setting specific and challenging goals should be motivational when applied cross-culturally.</a:t>
            </a:r>
          </a:p>
        </p:txBody>
      </p:sp>
    </p:spTree>
    <p:extLst>
      <p:ext uri="{BB962C8B-B14F-4D97-AF65-F5344CB8AC3E}">
        <p14:creationId xmlns:p14="http://schemas.microsoft.com/office/powerpoint/2010/main" val="263032167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Do Motivation Theories Translate Across Cultures?</a:t>
            </a:r>
            <a:r>
              <a:rPr lang="en-CA" altLang="en-US" sz="2000" dirty="0"/>
              <a:t> </a:t>
            </a:r>
            <a:r>
              <a:rPr lang="en-CA" altLang="en-US" sz="2000" b="0" dirty="0"/>
              <a:t>(4 of 4)</a:t>
            </a:r>
            <a:r>
              <a:rPr lang="en-CA" altLang="en-US" dirty="0"/>
              <a:t> </a:t>
            </a:r>
            <a:endParaRPr lang="en-US" dirty="0"/>
          </a:p>
        </p:txBody>
      </p:sp>
      <p:sp>
        <p:nvSpPr>
          <p:cNvPr id="3" name="Content Placeholder 2"/>
          <p:cNvSpPr>
            <a:spLocks noGrp="1"/>
          </p:cNvSpPr>
          <p:nvPr>
            <p:ph idx="1"/>
          </p:nvPr>
        </p:nvSpPr>
        <p:spPr/>
        <p:txBody>
          <a:bodyPr/>
          <a:lstStyle/>
          <a:p>
            <a:r>
              <a:rPr lang="en-CA" altLang="en-US" dirty="0"/>
              <a:t>Goal setting has been found to predict, influence, and explain behaviour in many countries around the world.</a:t>
            </a:r>
          </a:p>
          <a:p>
            <a:r>
              <a:rPr lang="en-CA" altLang="en-US" dirty="0"/>
              <a:t>The goal setting process must be adjusted to the culture (e.g., individual goals in individualistic cultures, group goals in collective cultures).</a:t>
            </a:r>
          </a:p>
          <a:p>
            <a:r>
              <a:rPr lang="en-CA" altLang="en-US" dirty="0"/>
              <a:t>Cultural blinders often lead to motivational errors.</a:t>
            </a:r>
          </a:p>
          <a:p>
            <a:r>
              <a:rPr lang="en-CA" altLang="en-US" dirty="0"/>
              <a:t>Appreciating cultural diversity is critical for maximizing motivation.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Integrating Theories of Work Motivation</a:t>
            </a:r>
            <a:endParaRPr lang="en-US" dirty="0"/>
          </a:p>
        </p:txBody>
      </p:sp>
      <p:sp>
        <p:nvSpPr>
          <p:cNvPr id="3" name="Content Placeholder 2"/>
          <p:cNvSpPr>
            <a:spLocks noGrp="1"/>
          </p:cNvSpPr>
          <p:nvPr>
            <p:ph idx="1"/>
          </p:nvPr>
        </p:nvSpPr>
        <p:spPr/>
        <p:txBody>
          <a:bodyPr/>
          <a:lstStyle/>
          <a:p>
            <a:r>
              <a:rPr lang="en-CA" altLang="en-US" dirty="0"/>
              <a:t>Each of the theories of motivation helps us to understand a different part of the motivational process.</a:t>
            </a:r>
          </a:p>
          <a:p>
            <a:r>
              <a:rPr lang="en-CA" altLang="en-US" dirty="0"/>
              <a:t>The different theories of motivation can be integrated to better understand work motivation and the relationship between job performance and job satisfaction.</a:t>
            </a:r>
            <a:endParaRPr lang="en-US" dirty="0"/>
          </a:p>
        </p:txBody>
      </p:sp>
    </p:spTree>
    <p:extLst>
      <p:ext uri="{BB962C8B-B14F-4D97-AF65-F5344CB8AC3E}">
        <p14:creationId xmlns:p14="http://schemas.microsoft.com/office/powerpoint/2010/main" val="263032167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Integrative Model of Motivation Theories</a:t>
            </a:r>
            <a:endParaRPr lang="en-US" dirty="0"/>
          </a:p>
        </p:txBody>
      </p:sp>
      <p:pic>
        <p:nvPicPr>
          <p:cNvPr id="4" name="Content Placeholder 3" descr="The diagram is numbered and has arrows pointing as follows:&#10;• 1, expectancy theory: expectancy and instrumentality. An arrow points to number 3.&#10;• 2, goal setting theory: specific goal, challenging goal, goal commitment, and goal feedback. Two arrows point to numbers 1 and 3.&#10;• 3, motivation (autonomous and controlled): effort, persistence, and direction. An arrow points to number 5.&#10;• 4, Intervening factors: general cognitive ability, emotional intelligence, personality, task understanding, and chance. An arrow points to the arrow between 3 and 5.&#10;• 5, performance. An arrow points to 6.&#10;• 6, needs and valence: intrinsic rewards and extrinsic rewards. Three arrows point to 7, 8, and back to 3.&#10;• 7, equity perception: equity of intrinsic and extrinsic rewards. Two arrows point to 8 and pack to 3.&#10;• 8, job satisfaction. An arrow points back to 5.&#10;"/>
          <p:cNvPicPr>
            <a:picLocks noGrp="1" noChangeAspect="1"/>
          </p:cNvPicPr>
          <p:nvPr>
            <p:ph idx="1"/>
          </p:nvPr>
        </p:nvPicPr>
        <p:blipFill rotWithShape="1">
          <a:blip r:embed="rId2">
            <a:extLst>
              <a:ext uri="{28A0092B-C50C-407E-A947-70E740481C1C}">
                <a14:useLocalDpi xmlns:a14="http://schemas.microsoft.com/office/drawing/2010/main" val="0"/>
              </a:ext>
            </a:extLst>
          </a:blip>
          <a:srcRect t="5409"/>
          <a:stretch/>
        </p:blipFill>
        <p:spPr>
          <a:xfrm>
            <a:off x="554414" y="2514600"/>
            <a:ext cx="8035173" cy="2971800"/>
          </a:xfrm>
        </p:spPr>
      </p:pic>
    </p:spTree>
    <p:extLst>
      <p:ext uri="{BB962C8B-B14F-4D97-AF65-F5344CB8AC3E}">
        <p14:creationId xmlns:p14="http://schemas.microsoft.com/office/powerpoint/2010/main" val="2630321679"/>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8022</TotalTime>
  <Words>6285</Words>
  <Application>Microsoft Office PowerPoint</Application>
  <PresentationFormat>On-screen Show (4:3)</PresentationFormat>
  <Paragraphs>579</Paragraphs>
  <Slides>146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146</vt:i4>
      </vt:variant>
    </vt:vector>
  </HeadingPairs>
  <TitlesOfParts>
    <vt:vector size="151" baseType="lpstr">
      <vt:lpstr>Arial</vt:lpstr>
      <vt:lpstr>Times New Roman</vt:lpstr>
      <vt:lpstr>Verdana</vt:lpstr>
      <vt:lpstr>Wingdings</vt:lpstr>
      <vt:lpstr>508 Lecture</vt:lpstr>
      <vt:lpstr>Organizational Behaviour: Understanding and Managing Life at Work</vt:lpstr>
      <vt:lpstr>Learning Objectives (1 of 2)</vt:lpstr>
      <vt:lpstr>Learning Objectives (2 of 2)</vt:lpstr>
      <vt:lpstr>Why Study Motivation? (1 of 2)</vt:lpstr>
      <vt:lpstr>Why Study Motivation? (2 of 2)</vt:lpstr>
      <vt:lpstr>What Is Motivation?</vt:lpstr>
      <vt:lpstr>Effort</vt:lpstr>
      <vt:lpstr>Persistence</vt:lpstr>
      <vt:lpstr>Direction</vt:lpstr>
      <vt:lpstr>Goals</vt:lpstr>
      <vt:lpstr>Extrinsic and Intrinsic Motivation</vt:lpstr>
      <vt:lpstr>Intrinsic Motivation</vt:lpstr>
      <vt:lpstr>Extrinsic Motivation</vt:lpstr>
      <vt:lpstr>Extrinsic Versus Intrinsic Motivators  (1 of 3)</vt:lpstr>
      <vt:lpstr>Extrinsic Versus Intrinsic Motivators  (2 of 3)</vt:lpstr>
      <vt:lpstr>Extrinsic Versus Intrinsic Motivators  (3 of 3)</vt:lpstr>
      <vt:lpstr>Motivation and Performance</vt:lpstr>
      <vt:lpstr>Factors Contributing to Individual Job Performance</vt:lpstr>
      <vt:lpstr>General Cognitive Ability (1 of 2)</vt:lpstr>
      <vt:lpstr>General Cognitive Ability (2 of 2)</vt:lpstr>
      <vt:lpstr>Emotional Intelligence (EI) (1 of 2)</vt:lpstr>
      <vt:lpstr>Emotional Intelligence (EI) (2 of 2)</vt:lpstr>
      <vt:lpstr>Four-Branch Model of Emotional Intelligence</vt:lpstr>
      <vt:lpstr>Perceiving Emotions Accurately in Oneself and Others</vt:lpstr>
      <vt:lpstr>Using Emotions to Facilitate Thinking</vt:lpstr>
      <vt:lpstr>Understanding Emotions, Emotional Language, and the Signals Conveyed by Emotions</vt:lpstr>
      <vt:lpstr>Managing Emotions to Attain Specific Goals</vt:lpstr>
      <vt:lpstr>Emotional Intelligence Research (1 of 2)</vt:lpstr>
      <vt:lpstr>Emotional Intelligence Research (2 of 2)</vt:lpstr>
      <vt:lpstr>The Motivation-Performance Relationship (1 of 2)</vt:lpstr>
      <vt:lpstr>The Motivation-Performance Relationship (2 of 2)</vt:lpstr>
      <vt:lpstr>Need Theories of Work Motivation (1 of 4)</vt:lpstr>
      <vt:lpstr>Need Theories of Work Motivation (2 of 4)</vt:lpstr>
      <vt:lpstr>Need Theories of Work Motivation (3 of 4)</vt:lpstr>
      <vt:lpstr>Need Theories of Work Motivation (4 of 4)</vt:lpstr>
      <vt:lpstr>Maslow’s Hierarchy of Needs (1 of 4)</vt:lpstr>
      <vt:lpstr>Physiological Needs</vt:lpstr>
      <vt:lpstr>Safety Needs</vt:lpstr>
      <vt:lpstr>Belongingness Needs</vt:lpstr>
      <vt:lpstr>Esteem Needs</vt:lpstr>
      <vt:lpstr>Self-Actualization Needs</vt:lpstr>
      <vt:lpstr>Maslow’s Hierarchy of Needs (2 of 4)</vt:lpstr>
      <vt:lpstr>Maslow’s Hierarchy of Needs (3 of 4)</vt:lpstr>
      <vt:lpstr>Maslow’s Hierarchy of Needs (4 of 4)</vt:lpstr>
      <vt:lpstr>Alderfer’s ERG Theory (1 of 4)</vt:lpstr>
      <vt:lpstr>Existence Needs</vt:lpstr>
      <vt:lpstr>Relatedness Needs</vt:lpstr>
      <vt:lpstr>Growth Needs</vt:lpstr>
      <vt:lpstr>Relationship Between Maslow’s and Alderfer’s Need Theories</vt:lpstr>
      <vt:lpstr>Alderfer’s ERG Theory (2 of 4)</vt:lpstr>
      <vt:lpstr>Alderfer’s ERG Theory (3 of 4)</vt:lpstr>
      <vt:lpstr>Alderfer’s ERG Theory (4 of 4)</vt:lpstr>
      <vt:lpstr>Major Motivational Premises of ERG Theory</vt:lpstr>
      <vt:lpstr>McClelland’s Theory of Needs (1 of 5)</vt:lpstr>
      <vt:lpstr>McClelland’s Theory of Needs (2 of 5)</vt:lpstr>
      <vt:lpstr>Need for Achievement</vt:lpstr>
      <vt:lpstr>Need for Affiliation</vt:lpstr>
      <vt:lpstr>Need for Power</vt:lpstr>
      <vt:lpstr>McClelland’s Theory of Needs (3 of 5)</vt:lpstr>
      <vt:lpstr>McClelland’s Theory of Needs (4 of 5)</vt:lpstr>
      <vt:lpstr>McClelland’s Theory of Needs (5 of 5)</vt:lpstr>
      <vt:lpstr>Research Support for Need Theories  (1 of 2)</vt:lpstr>
      <vt:lpstr>Research Support for Need Theories  (2 of 2)</vt:lpstr>
      <vt:lpstr>Managerial Implications of Need Theories</vt:lpstr>
      <vt:lpstr>Appreciate Diversity</vt:lpstr>
      <vt:lpstr>Appreciate Intrinsic Motivation (1 of 3)</vt:lpstr>
      <vt:lpstr>Appreciate Intrinsic Motivation (2 of 3)</vt:lpstr>
      <vt:lpstr>Appreciate Intrinsic Motivation (3 of 3)</vt:lpstr>
      <vt:lpstr>Self-Determination Theory (SDT) (1 of 4)</vt:lpstr>
      <vt:lpstr>Self-Determination Theory (SDT) (2 of 4)</vt:lpstr>
      <vt:lpstr>Self-Determination Theory (SDT) (3 of 4)</vt:lpstr>
      <vt:lpstr>Autonomous Motivation</vt:lpstr>
      <vt:lpstr>Controlled Motivation</vt:lpstr>
      <vt:lpstr>Self-Determination Theory (SDT) (4 of 4)</vt:lpstr>
      <vt:lpstr>Self-Determination Theory</vt:lpstr>
      <vt:lpstr>Research Support for SDT (1 of 3)</vt:lpstr>
      <vt:lpstr>Research Support for SDT (2 of 3)</vt:lpstr>
      <vt:lpstr>Research Support for SDT (3 of 3)</vt:lpstr>
      <vt:lpstr>Managerial Implications of SDT</vt:lpstr>
      <vt:lpstr>Process Theories of Work Motivation</vt:lpstr>
      <vt:lpstr>Expectancy Theory (1 of 2)</vt:lpstr>
      <vt:lpstr>A Hypothetical Expectancy Model</vt:lpstr>
      <vt:lpstr>Outcomes (1 of 2)</vt:lpstr>
      <vt:lpstr>Outcomes (2 of 2)</vt:lpstr>
      <vt:lpstr>Instrumentality (Performance → Outcome Link)</vt:lpstr>
      <vt:lpstr>Valence (1 of 2)</vt:lpstr>
      <vt:lpstr>Valence (2 of 2)</vt:lpstr>
      <vt:lpstr>Expectancy (Effort → Performance Link)</vt:lpstr>
      <vt:lpstr>Force (1 of 2)</vt:lpstr>
      <vt:lpstr>Force (2 of 2)</vt:lpstr>
      <vt:lpstr>The Premises of Expectancy Theory</vt:lpstr>
      <vt:lpstr>Expectancy Theory (2 of 2)</vt:lpstr>
      <vt:lpstr>Research Support for Expectancy Theory</vt:lpstr>
      <vt:lpstr>Managerial Implications of Expectancy Theory</vt:lpstr>
      <vt:lpstr>Boost Expectancies (1 of 2)</vt:lpstr>
      <vt:lpstr>Reasons for Low Expectancies</vt:lpstr>
      <vt:lpstr>Boost Expectancies (2 of 2)</vt:lpstr>
      <vt:lpstr>Clarify Reward Contingencies (1 of 2)</vt:lpstr>
      <vt:lpstr>Clarify Reward Contingencies (2 of 2)</vt:lpstr>
      <vt:lpstr>Appreciate Diverse Needs</vt:lpstr>
      <vt:lpstr>Equity Theory (1 of 2)</vt:lpstr>
      <vt:lpstr>Equity Theory (2 of 2)</vt:lpstr>
      <vt:lpstr>Tactics for Reducing Inequity</vt:lpstr>
      <vt:lpstr>Equity Theory Example (1 of 5)</vt:lpstr>
      <vt:lpstr>Equity Theory Example (2 of 5)</vt:lpstr>
      <vt:lpstr>Equity Theory Example (3 of 5)</vt:lpstr>
      <vt:lpstr>Equity Theory Example (4 of 5)</vt:lpstr>
      <vt:lpstr>Equity Theory Example (5 of 5)</vt:lpstr>
      <vt:lpstr>Gender and Equity</vt:lpstr>
      <vt:lpstr>Research Support for Equity Theory  (1 of 2)</vt:lpstr>
      <vt:lpstr>Research Support for Equity Theory  (2 of 2)</vt:lpstr>
      <vt:lpstr>Managerial Implications of Equity Theory (1 of 2)</vt:lpstr>
      <vt:lpstr>Managerial Implications of Equity Theory (2 of 2)</vt:lpstr>
      <vt:lpstr>Goal Setting</vt:lpstr>
      <vt:lpstr>Goal Setting Theory</vt:lpstr>
      <vt:lpstr>What Kinds of Goals Are Motivational?</vt:lpstr>
      <vt:lpstr>Why Are Goals Motivational?</vt:lpstr>
      <vt:lpstr>The Mechanisms of Goal Setting</vt:lpstr>
      <vt:lpstr>Goal Specificity</vt:lpstr>
      <vt:lpstr>Goal Challenge</vt:lpstr>
      <vt:lpstr>Goal Commitment</vt:lpstr>
      <vt:lpstr>Goal Feedback</vt:lpstr>
      <vt:lpstr>Enhancing Goal Commitment</vt:lpstr>
      <vt:lpstr>Participation (1 of 3)</vt:lpstr>
      <vt:lpstr>Participation (2 of 3)</vt:lpstr>
      <vt:lpstr>Participation (3 of 3)</vt:lpstr>
      <vt:lpstr>Rewards</vt:lpstr>
      <vt:lpstr>Management Support</vt:lpstr>
      <vt:lpstr>Goal Orientation (1 of 2)</vt:lpstr>
      <vt:lpstr>Learning Goal Orientation</vt:lpstr>
      <vt:lpstr>Performance-Prove Goal Orientation</vt:lpstr>
      <vt:lpstr>Performance-Avoid Goal Orientation</vt:lpstr>
      <vt:lpstr>Goal Orientation (2 of 2)</vt:lpstr>
      <vt:lpstr>Goal Proximity (1 of 2)</vt:lpstr>
      <vt:lpstr>Goal Proximity (2 of 2)</vt:lpstr>
      <vt:lpstr>Research Support for Goal Setting Theory (1 of 3)</vt:lpstr>
      <vt:lpstr>Research Support for Goal Setting Theory (2 of 3)</vt:lpstr>
      <vt:lpstr>Research Support for Goal Setting Theory (3 of 3)</vt:lpstr>
      <vt:lpstr>Managerial Implications of Goal Setting Theory (1 of 2)</vt:lpstr>
      <vt:lpstr>Managerial Implications of Goal Setting Theory (2 of 2)</vt:lpstr>
      <vt:lpstr>Do Motivation Theories Translate Across Cultures? (1 of 4)</vt:lpstr>
      <vt:lpstr>Do Motivation Theories Translate Across Cultures? (2 of 4) </vt:lpstr>
      <vt:lpstr>Do Motivation Theories Translate Across Cultures? (3 of 4) </vt:lpstr>
      <vt:lpstr>Do Motivation Theories Translate Across Cultures? (4 of 4) </vt:lpstr>
      <vt:lpstr>Integrating Theories of Work Motivation</vt:lpstr>
      <vt:lpstr>Integrative Model of Motivation Theories</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Behaviour: Understanding and Managing Life at Work, Tenth Edition</dc:title>
  <dc:subject>Organizational Behaviour</dc:subject>
  <dc:creator>Gary Johns and Alan M. Saks</dc:creator>
  <cp:keywords>Organizational, Behaviour</cp:keywords>
  <cp:lastModifiedBy>Patricia Bradshaw</cp:lastModifiedBy>
  <cp:revision>569</cp:revision>
  <dcterms:created xsi:type="dcterms:W3CDTF">2014-07-14T20:04:21Z</dcterms:created>
  <dcterms:modified xsi:type="dcterms:W3CDTF">2019-08-14T14:10:25Z</dcterms:modified>
  <cp:category>Organizational Behaviour</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682740</vt:lpwstr>
  </property>
  <property fmtid="{D5CDD505-2E9C-101B-9397-08002B2CF9AE}" pid="3" name="Offisync_UpdateToken">
    <vt:lpwstr>1</vt:lpwstr>
  </property>
  <property fmtid="{D5CDD505-2E9C-101B-9397-08002B2CF9AE}" pid="4" name="Jive_VersionGuid">
    <vt:lpwstr>7b502893-ac4a-4309-967d-6eb652f6b574</vt:lpwstr>
  </property>
  <property fmtid="{D5CDD505-2E9C-101B-9397-08002B2CF9AE}" pid="5" name="Offisync_ProviderInitializationData">
    <vt:lpwstr>https://neo.pearson.com</vt:lpwstr>
  </property>
  <property fmtid="{D5CDD505-2E9C-101B-9397-08002B2CF9AE}" pid="6" name="Offisync_ServerID">
    <vt:lpwstr>7e960520-0e88-4f05-9fa0-24079b61e486</vt:lpwstr>
  </property>
  <property fmtid="{D5CDD505-2E9C-101B-9397-08002B2CF9AE}" pid="7" name="Jive_LatestUserAccountName">
    <vt:lpwstr>sumit.gupta</vt:lpwstr>
  </property>
</Properties>
</file>